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85" r:id="rId4"/>
    <p:sldId id="280" r:id="rId5"/>
    <p:sldId id="287" r:id="rId6"/>
    <p:sldId id="288" r:id="rId7"/>
    <p:sldId id="289" r:id="rId8"/>
    <p:sldId id="290" r:id="rId9"/>
    <p:sldId id="291" r:id="rId10"/>
    <p:sldId id="261" r:id="rId11"/>
    <p:sldId id="269" r:id="rId12"/>
    <p:sldId id="265" r:id="rId13"/>
    <p:sldId id="272" r:id="rId14"/>
    <p:sldId id="273" r:id="rId15"/>
    <p:sldId id="262" r:id="rId16"/>
    <p:sldId id="276" r:id="rId17"/>
    <p:sldId id="277" r:id="rId18"/>
    <p:sldId id="293" r:id="rId19"/>
    <p:sldId id="294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A48C-A687-45A9-BA25-59996E79882A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A19E3-5D68-4DA1-9444-8223FC7B4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98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/>
        <p:txBody>
          <a:bodyPr lIns="91413" tIns="45707" rIns="91413" bIns="45707"/>
          <a:lstStyle/>
          <a:p>
            <a:r>
              <a:rPr lang="en-US" altLang="en-US"/>
              <a:t>For historical perspective for other consortia</a:t>
            </a: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 anchor="b"/>
          <a:lstStyle>
            <a:lvl1pPr defTabSz="9477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9938" indent="-295275" defTabSz="9477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5863" indent="-238125" defTabSz="9477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7350" indent="-234950" defTabSz="9477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3600" indent="-236538" defTabSz="9477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800" indent="-236538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48000" indent="-236538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05200" indent="-236538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2400" indent="-236538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D121AD8-A066-45C7-A870-24D6BCAA2613}" type="slidenum">
              <a:rPr lang="en-US" altLang="en-US" sz="13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36259" y="6581001"/>
            <a:ext cx="6699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Creating a Safer and Healthier World by Advancing the Science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i="1" dirty="0" smtClean="0">
                <a:solidFill>
                  <a:srgbClr val="FFFFFF"/>
                </a:solidFill>
              </a:rPr>
              <a:t>and Increasing the Impact of Toxicology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6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25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02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57200" y="0"/>
            <a:ext cx="8686800" cy="9144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152400" cy="914400"/>
          </a:xfrm>
          <a:prstGeom prst="rect">
            <a:avLst/>
          </a:prstGeom>
          <a:solidFill>
            <a:srgbClr val="AAC9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90500" y="0"/>
            <a:ext cx="228600" cy="914400"/>
          </a:xfrm>
          <a:prstGeom prst="rect">
            <a:avLst/>
          </a:prstGeom>
          <a:solidFill>
            <a:srgbClr val="78A22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361363" y="6594475"/>
            <a:ext cx="6302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6A84BB94-71D6-421D-A646-FF38D150790D}" type="slidenum">
              <a:rPr lang="en-US" altLang="en-US" sz="1100" b="1" smtClean="0">
                <a:solidFill>
                  <a:schemeClr val="bg1"/>
                </a:solidFill>
                <a:latin typeface="Franklin Gothic Book" pitchFamily="34" charset="0"/>
              </a:rPr>
              <a:pPr algn="r">
                <a:defRPr/>
              </a:pPr>
              <a:t>‹#›</a:t>
            </a:fld>
            <a:endParaRPr lang="en-US" altLang="en-US" sz="1100" b="1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0" y="6592888"/>
            <a:ext cx="9144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 Partners for Innovation, Discovery, Health  l   www.fnih.org</a:t>
            </a:r>
          </a:p>
        </p:txBody>
      </p:sp>
      <p:pic>
        <p:nvPicPr>
          <p:cNvPr id="10" name="Picture 5" descr="I:\Biomarkers Consortium\Logos\Biomarkers Logos\bio_logo_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6203950"/>
            <a:ext cx="1123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rot="5400000">
            <a:off x="7505700" y="6362700"/>
            <a:ext cx="381000" cy="0"/>
          </a:xfrm>
          <a:prstGeom prst="line">
            <a:avLst/>
          </a:prstGeom>
          <a:ln w="25400">
            <a:solidFill>
              <a:srgbClr val="569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3"/>
          <p:cNvSpPr>
            <a:spLocks noChangeArrowheads="1"/>
          </p:cNvSpPr>
          <p:nvPr userDrawn="1"/>
        </p:nvSpPr>
        <p:spPr bwMode="auto">
          <a:xfrm>
            <a:off x="7815263" y="6142038"/>
            <a:ext cx="1066800" cy="4270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10633" y="1234517"/>
            <a:ext cx="8462434" cy="4526335"/>
          </a:xfrm>
          <a:prstGeom prst="rect">
            <a:avLst/>
          </a:prstGeom>
        </p:spPr>
        <p:txBody>
          <a:bodyPr/>
          <a:lstStyle>
            <a:lvl1pPr>
              <a:buClr>
                <a:srgbClr val="569BBE"/>
              </a:buClr>
              <a:buFont typeface="Arial" pitchFamily="34" charset="0"/>
              <a:buChar char="■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569BBE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569BBE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569BBE"/>
              </a:buClr>
              <a:buFont typeface="Wingdings" panose="05000000000000000000" pitchFamily="2" charset="2"/>
              <a:buChar char="Ø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99573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57200" y="0"/>
            <a:ext cx="8686800" cy="9144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52400" cy="914400"/>
          </a:xfrm>
          <a:prstGeom prst="rect">
            <a:avLst/>
          </a:prstGeom>
          <a:solidFill>
            <a:srgbClr val="AAC9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0500" y="0"/>
            <a:ext cx="228600" cy="914400"/>
          </a:xfrm>
          <a:prstGeom prst="rect">
            <a:avLst/>
          </a:prstGeom>
          <a:solidFill>
            <a:srgbClr val="78A22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361363" y="6594475"/>
            <a:ext cx="6302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3E9D2701-2A5B-4ACB-A047-0A295C2C2263}" type="slidenum">
              <a:rPr lang="en-US" altLang="en-US" sz="1100" b="1" smtClean="0">
                <a:solidFill>
                  <a:schemeClr val="bg1"/>
                </a:solidFill>
                <a:latin typeface="Franklin Gothic Book" pitchFamily="34" charset="0"/>
              </a:rPr>
              <a:pPr algn="r">
                <a:defRPr/>
              </a:pPr>
              <a:t>‹#›</a:t>
            </a:fld>
            <a:endParaRPr lang="en-US" altLang="en-US" sz="1100" b="1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Partners for Innovation, Discovery, Health  l   www.fnih.org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162"/>
            <a:ext cx="8229600" cy="4465638"/>
          </a:xfrm>
          <a:prstGeom prst="rect">
            <a:avLst/>
          </a:prstGeom>
        </p:spPr>
        <p:txBody>
          <a:bodyPr/>
          <a:lstStyle>
            <a:lvl1pPr>
              <a:buClr>
                <a:srgbClr val="569BBE"/>
              </a:buClr>
              <a:buFont typeface="Arial" pitchFamily="34" charset="0"/>
              <a:buChar char="■"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569BBE"/>
              </a:buClr>
              <a:buFont typeface="Arial" pitchFamily="34" charset="0"/>
              <a:buChar char="■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569BBE"/>
              </a:buClr>
              <a:buFont typeface="Arial" pitchFamily="34" charset="0"/>
              <a:buChar char="■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569BBE"/>
              </a:buClr>
              <a:buFont typeface="Arial" pitchFamily="34" charset="0"/>
              <a:buChar char="■"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9401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19088"/>
            <a:ext cx="8318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524000"/>
            <a:ext cx="8329076" cy="438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567613" y="6489700"/>
            <a:ext cx="91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537325"/>
            <a:ext cx="483711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322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65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4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66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31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3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74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92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0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9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682" y="1143000"/>
            <a:ext cx="7781118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682" y="2102946"/>
            <a:ext cx="7781118" cy="432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682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94CF-F0E3-034E-A0AE-4A0A40D16AD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57" y="6505330"/>
            <a:ext cx="7648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smtClean="0"/>
              <a:t>Creating a Safer and Healthier World by Advancing the Science</a:t>
            </a:r>
            <a:r>
              <a:rPr lang="en-US" dirty="0" smtClean="0"/>
              <a:t> </a:t>
            </a:r>
            <a:r>
              <a:rPr lang="en-US" i="1" dirty="0" smtClean="0"/>
              <a:t>and Increasing the Impact of Toxicology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60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977421B-4B30-824C-80E7-6D25DE9CF0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7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7690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Identification, Application and Regulatory Qualification of New Translational Kidney Biomarkers for Improved Safety Assessment in Drug Development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705171"/>
            <a:ext cx="6400800" cy="590385"/>
          </a:xfrm>
        </p:spPr>
        <p:txBody>
          <a:bodyPr>
            <a:normAutofit fontScale="47500" lnSpcReduction="20000"/>
          </a:bodyPr>
          <a:lstStyle/>
          <a:p>
            <a:r>
              <a:rPr lang="en-US" sz="2600" b="1" dirty="0"/>
              <a:t>Frank D. </a:t>
            </a:r>
            <a:r>
              <a:rPr lang="en-US" sz="2600" b="1" dirty="0" smtClean="0"/>
              <a:t>Sistare</a:t>
            </a:r>
          </a:p>
          <a:p>
            <a:r>
              <a:rPr lang="en-US" sz="2600" b="1" dirty="0" smtClean="0"/>
              <a:t>Merck </a:t>
            </a:r>
            <a:r>
              <a:rPr lang="en-US" sz="2600" b="1" dirty="0"/>
              <a:t>and Co., Inc</a:t>
            </a:r>
            <a:r>
              <a:rPr lang="en-US" sz="2600" b="1" dirty="0" smtClean="0"/>
              <a:t>.</a:t>
            </a:r>
          </a:p>
          <a:p>
            <a:r>
              <a:rPr lang="en-US" sz="2000" b="1" dirty="0" smtClean="0"/>
              <a:t>November 19, 2015</a:t>
            </a:r>
            <a:endParaRPr lang="en-US" sz="20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3262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3"/>
          <p:cNvSpPr>
            <a:spLocks/>
          </p:cNvSpPr>
          <p:nvPr/>
        </p:nvSpPr>
        <p:spPr bwMode="auto">
          <a:xfrm>
            <a:off x="4744809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>
          <a:xfrm>
            <a:off x="4278084" y="6431280"/>
            <a:ext cx="457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A65540D-26A2-458C-81F1-25D42FF068A2}" type="slidenum">
              <a:rPr lang="en-US" sz="11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1" y="1090245"/>
            <a:ext cx="8034802" cy="2587035"/>
            <a:chOff x="-51737" y="1150937"/>
            <a:chExt cx="9137000" cy="3306571"/>
          </a:xfrm>
        </p:grpSpPr>
        <p:sp>
          <p:nvSpPr>
            <p:cNvPr id="43" name="Oval 42"/>
            <p:cNvSpPr/>
            <p:nvPr/>
          </p:nvSpPr>
          <p:spPr>
            <a:xfrm>
              <a:off x="5243513" y="1150937"/>
              <a:ext cx="3146425" cy="6318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15900" y="1150937"/>
              <a:ext cx="3146425" cy="6318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366" name="Line 4"/>
            <p:cNvSpPr>
              <a:spLocks noChangeShapeType="1"/>
            </p:cNvSpPr>
            <p:nvPr/>
          </p:nvSpPr>
          <p:spPr bwMode="auto">
            <a:xfrm>
              <a:off x="2174875" y="2757488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1593461" y="2105909"/>
              <a:ext cx="132801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1C1C1C"/>
                  </a:solidFill>
                </a:rPr>
                <a:t>First submission</a:t>
              </a:r>
              <a:endParaRPr lang="en-US" sz="1100" b="1" dirty="0">
                <a:solidFill>
                  <a:srgbClr val="1C1C1C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1C1C1C"/>
                  </a:solidFill>
                </a:rPr>
                <a:t>FDA, July</a:t>
              </a: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-51737" y="2006774"/>
              <a:ext cx="778978" cy="904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1C1C1C"/>
                  </a:solidFill>
                </a:rPr>
                <a:t>Kim-1</a:t>
              </a:r>
              <a:endParaRPr lang="en-US" sz="1000" dirty="0">
                <a:solidFill>
                  <a:srgbClr val="1C1C1C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1C1C1C"/>
                  </a:solidFill>
                </a:rPr>
                <a:t>clusterin</a:t>
              </a:r>
              <a:endParaRPr lang="en-US" sz="1000" dirty="0">
                <a:solidFill>
                  <a:srgbClr val="1C1C1C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1C1C1C"/>
                  </a:solidFill>
                </a:rPr>
                <a:t>TFF3</a:t>
              </a:r>
              <a:endParaRPr lang="en-US" sz="1000" dirty="0">
                <a:solidFill>
                  <a:srgbClr val="1C1C1C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1C1C1C"/>
                  </a:solidFill>
                </a:rPr>
                <a:t>albumin</a:t>
              </a:r>
              <a:endParaRPr lang="en-US" sz="1000" dirty="0">
                <a:solidFill>
                  <a:srgbClr val="1C1C1C"/>
                </a:solidFill>
              </a:endParaRP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1425575" y="3063276"/>
              <a:ext cx="520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</a:rPr>
                <a:t>2007</a:t>
              </a: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2501900" y="3067050"/>
              <a:ext cx="520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</a:rPr>
                <a:t>2008</a:t>
              </a:r>
            </a:p>
          </p:txBody>
        </p:sp>
        <p:sp>
          <p:nvSpPr>
            <p:cNvPr id="15371" name="Line 9"/>
            <p:cNvSpPr>
              <a:spLocks noChangeShapeType="1"/>
            </p:cNvSpPr>
            <p:nvPr/>
          </p:nvSpPr>
          <p:spPr bwMode="auto">
            <a:xfrm>
              <a:off x="1681163" y="2566988"/>
              <a:ext cx="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160903" y="3756624"/>
              <a:ext cx="108395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1C1C1C"/>
                  </a:solidFill>
                </a:rPr>
                <a:t>Formation of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1C1C1C"/>
                  </a:solidFill>
                </a:rPr>
                <a:t>PSTC</a:t>
              </a:r>
            </a:p>
          </p:txBody>
        </p:sp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1371602" y="3595684"/>
              <a:ext cx="243821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1C1C1C"/>
                  </a:solidFill>
                </a:rPr>
                <a:t>FDA &amp;</a:t>
              </a:r>
              <a:r>
                <a:rPr lang="en-US" sz="1100" b="1" dirty="0" smtClean="0">
                  <a:solidFill>
                    <a:srgbClr val="1C1C1C"/>
                  </a:solidFill>
                </a:rPr>
                <a:t> </a:t>
              </a:r>
              <a:r>
                <a:rPr lang="en-US" sz="1100" b="1" dirty="0">
                  <a:solidFill>
                    <a:srgbClr val="1C1C1C"/>
                  </a:solidFill>
                </a:rPr>
                <a:t>EMA support </a:t>
              </a:r>
              <a:r>
                <a:rPr lang="en-US" sz="1100" b="1" dirty="0" smtClean="0">
                  <a:solidFill>
                    <a:srgbClr val="1C1C1C"/>
                  </a:solidFill>
                </a:rPr>
                <a:t>qualification </a:t>
              </a:r>
              <a:r>
                <a:rPr lang="en-US" sz="1100" b="1" dirty="0">
                  <a:solidFill>
                    <a:srgbClr val="1C1C1C"/>
                  </a:solidFill>
                </a:rPr>
                <a:t>claims </a:t>
              </a:r>
              <a:r>
                <a:rPr lang="en-US" sz="1100" b="1" dirty="0" smtClean="0">
                  <a:solidFill>
                    <a:srgbClr val="1C1C1C"/>
                  </a:solidFill>
                </a:rPr>
                <a:t>for 7 biomarkers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1C1C1C"/>
                  </a:solidFill>
                </a:rPr>
                <a:t>for nonclinical &amp; </a:t>
              </a:r>
              <a:r>
                <a:rPr lang="en-US" sz="1100" b="1" dirty="0">
                  <a:solidFill>
                    <a:srgbClr val="1C1C1C"/>
                  </a:solidFill>
                </a:rPr>
                <a:t>limited clinical use – </a:t>
              </a:r>
              <a:r>
                <a:rPr lang="en-US" sz="1100" b="1" dirty="0">
                  <a:solidFill>
                    <a:srgbClr val="676767"/>
                  </a:solidFill>
                </a:rPr>
                <a:t>34 studies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flipV="1">
              <a:off x="2692400" y="3316059"/>
              <a:ext cx="0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>
              <a:off x="1090613" y="2763838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349250" y="3065852"/>
              <a:ext cx="520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</a:rPr>
                <a:t>2006</a:t>
              </a:r>
            </a:p>
          </p:txBody>
        </p:sp>
        <p:sp>
          <p:nvSpPr>
            <p:cNvPr id="15377" name="Line 15"/>
            <p:cNvSpPr>
              <a:spLocks noChangeShapeType="1"/>
            </p:cNvSpPr>
            <p:nvPr/>
          </p:nvSpPr>
          <p:spPr bwMode="auto">
            <a:xfrm flipV="1">
              <a:off x="3941763" y="2857239"/>
              <a:ext cx="5143500" cy="4762"/>
            </a:xfrm>
            <a:prstGeom prst="line">
              <a:avLst/>
            </a:prstGeom>
            <a:noFill/>
            <a:ln w="34925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78" name="Line 16"/>
            <p:cNvSpPr>
              <a:spLocks noChangeShapeType="1"/>
            </p:cNvSpPr>
            <p:nvPr/>
          </p:nvSpPr>
          <p:spPr bwMode="auto">
            <a:xfrm>
              <a:off x="3259138" y="2767013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3578225" y="3067050"/>
              <a:ext cx="520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</a:rPr>
                <a:t>2009</a:t>
              </a:r>
            </a:p>
          </p:txBody>
        </p:sp>
        <p:sp>
          <p:nvSpPr>
            <p:cNvPr id="15380" name="Line 18"/>
            <p:cNvSpPr>
              <a:spLocks noChangeShapeType="1"/>
            </p:cNvSpPr>
            <p:nvPr/>
          </p:nvSpPr>
          <p:spPr bwMode="auto">
            <a:xfrm>
              <a:off x="4114800" y="2767013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81" name="Line 19"/>
            <p:cNvSpPr>
              <a:spLocks noChangeShapeType="1"/>
            </p:cNvSpPr>
            <p:nvPr/>
          </p:nvSpPr>
          <p:spPr bwMode="auto">
            <a:xfrm>
              <a:off x="4655820" y="2757488"/>
              <a:ext cx="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4168140" y="3067050"/>
              <a:ext cx="520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</a:rPr>
                <a:t>2010</a:t>
              </a:r>
            </a:p>
          </p:txBody>
        </p:sp>
        <p:sp>
          <p:nvSpPr>
            <p:cNvPr id="15383" name="Line 21"/>
            <p:cNvSpPr>
              <a:spLocks noChangeShapeType="1"/>
            </p:cNvSpPr>
            <p:nvPr/>
          </p:nvSpPr>
          <p:spPr bwMode="auto">
            <a:xfrm>
              <a:off x="5189220" y="2763838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84" name="Line 22"/>
            <p:cNvSpPr>
              <a:spLocks noChangeShapeType="1"/>
            </p:cNvSpPr>
            <p:nvPr/>
          </p:nvSpPr>
          <p:spPr bwMode="auto">
            <a:xfrm>
              <a:off x="5699760" y="2757488"/>
              <a:ext cx="0" cy="214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85" name="Line 23"/>
            <p:cNvSpPr>
              <a:spLocks noChangeShapeType="1"/>
            </p:cNvSpPr>
            <p:nvPr/>
          </p:nvSpPr>
          <p:spPr bwMode="auto">
            <a:xfrm>
              <a:off x="6240780" y="2767013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86" name="Text Box 24"/>
            <p:cNvSpPr txBox="1">
              <a:spLocks noChangeArrowheads="1"/>
            </p:cNvSpPr>
            <p:nvPr/>
          </p:nvSpPr>
          <p:spPr bwMode="auto">
            <a:xfrm>
              <a:off x="4709160" y="3067050"/>
              <a:ext cx="520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</a:rPr>
                <a:t>2011</a:t>
              </a:r>
            </a:p>
          </p:txBody>
        </p:sp>
        <p:sp>
          <p:nvSpPr>
            <p:cNvPr id="15387" name="Text Box 25"/>
            <p:cNvSpPr txBox="1">
              <a:spLocks noChangeArrowheads="1"/>
            </p:cNvSpPr>
            <p:nvPr/>
          </p:nvSpPr>
          <p:spPr bwMode="auto">
            <a:xfrm>
              <a:off x="5179060" y="3067050"/>
              <a:ext cx="520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</a:rPr>
                <a:t>2012</a:t>
              </a:r>
            </a:p>
          </p:txBody>
        </p:sp>
        <p:sp>
          <p:nvSpPr>
            <p:cNvPr id="15388" name="Text Box 26"/>
            <p:cNvSpPr txBox="1">
              <a:spLocks noChangeArrowheads="1"/>
            </p:cNvSpPr>
            <p:nvPr/>
          </p:nvSpPr>
          <p:spPr bwMode="auto">
            <a:xfrm>
              <a:off x="5730240" y="3067050"/>
              <a:ext cx="520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</a:rPr>
                <a:t>2013</a:t>
              </a:r>
            </a:p>
          </p:txBody>
        </p:sp>
        <p:sp>
          <p:nvSpPr>
            <p:cNvPr id="15389" name="Line 27"/>
            <p:cNvSpPr>
              <a:spLocks noChangeShapeType="1"/>
            </p:cNvSpPr>
            <p:nvPr/>
          </p:nvSpPr>
          <p:spPr bwMode="auto">
            <a:xfrm>
              <a:off x="112713" y="2857500"/>
              <a:ext cx="2711450" cy="4763"/>
            </a:xfrm>
            <a:prstGeom prst="line">
              <a:avLst/>
            </a:prstGeom>
            <a:noFill/>
            <a:ln w="34925">
              <a:solidFill>
                <a:srgbClr val="0033CC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90" name="Line 28"/>
            <p:cNvSpPr>
              <a:spLocks noChangeShapeType="1"/>
            </p:cNvSpPr>
            <p:nvPr/>
          </p:nvSpPr>
          <p:spPr bwMode="auto">
            <a:xfrm flipV="1">
              <a:off x="300038" y="3390900"/>
              <a:ext cx="0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91" name="Text Box 29"/>
            <p:cNvSpPr txBox="1">
              <a:spLocks noChangeArrowheads="1"/>
            </p:cNvSpPr>
            <p:nvPr/>
          </p:nvSpPr>
          <p:spPr bwMode="auto">
            <a:xfrm>
              <a:off x="5166360" y="2178440"/>
              <a:ext cx="120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676767"/>
                  </a:solidFill>
                </a:rPr>
                <a:t>Launch of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676767"/>
                  </a:solidFill>
                </a:rPr>
                <a:t>2 </a:t>
              </a:r>
              <a:r>
                <a:rPr lang="en-US" sz="1000" b="1" dirty="0" smtClean="0">
                  <a:solidFill>
                    <a:srgbClr val="676767"/>
                  </a:solidFill>
                </a:rPr>
                <a:t>clinical studies</a:t>
              </a:r>
              <a:endParaRPr lang="en-US" sz="1000" b="1" dirty="0">
                <a:solidFill>
                  <a:srgbClr val="676767"/>
                </a:solidFill>
              </a:endParaRPr>
            </a:p>
          </p:txBody>
        </p:sp>
        <p:sp>
          <p:nvSpPr>
            <p:cNvPr id="15392" name="Line 30"/>
            <p:cNvSpPr>
              <a:spLocks noChangeShapeType="1"/>
            </p:cNvSpPr>
            <p:nvPr/>
          </p:nvSpPr>
          <p:spPr bwMode="auto">
            <a:xfrm>
              <a:off x="3962400" y="2563738"/>
              <a:ext cx="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93" name="Text Box 31"/>
            <p:cNvSpPr txBox="1">
              <a:spLocks noChangeArrowheads="1"/>
            </p:cNvSpPr>
            <p:nvPr/>
          </p:nvSpPr>
          <p:spPr bwMode="auto">
            <a:xfrm>
              <a:off x="3063995" y="1859459"/>
              <a:ext cx="140455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</a:rPr>
                <a:t>Partnering 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proposal</a:t>
              </a:r>
              <a:endParaRPr lang="en-US" sz="1000" b="1" dirty="0">
                <a:solidFill>
                  <a:srgbClr val="1C1C1C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</a:rPr>
                <a:t>to FNIH BC for </a:t>
              </a:r>
              <a:endParaRPr lang="en-US" sz="1000" b="1" dirty="0" smtClean="0">
                <a:solidFill>
                  <a:srgbClr val="1C1C1C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Kidney BM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clinical qualification</a:t>
              </a:r>
              <a:endParaRPr lang="en-US" sz="1000" b="1" dirty="0">
                <a:solidFill>
                  <a:srgbClr val="1C1C1C"/>
                </a:solidFill>
              </a:endParaRPr>
            </a:p>
          </p:txBody>
        </p:sp>
        <p:sp>
          <p:nvSpPr>
            <p:cNvPr id="15394" name="Text Box 32"/>
            <p:cNvSpPr txBox="1">
              <a:spLocks noChangeArrowheads="1"/>
            </p:cNvSpPr>
            <p:nvPr/>
          </p:nvSpPr>
          <p:spPr bwMode="auto">
            <a:xfrm>
              <a:off x="4358640" y="2165386"/>
              <a:ext cx="91563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</a:rPr>
                <a:t>Project 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plan</a:t>
              </a:r>
              <a:endParaRPr lang="en-US" sz="1000" b="1" dirty="0">
                <a:solidFill>
                  <a:srgbClr val="1C1C1C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approved</a:t>
              </a:r>
              <a:endParaRPr lang="en-US" sz="1000" b="1" dirty="0">
                <a:solidFill>
                  <a:srgbClr val="1C1C1C"/>
                </a:solidFill>
              </a:endParaRPr>
            </a:p>
          </p:txBody>
        </p:sp>
        <p:sp>
          <p:nvSpPr>
            <p:cNvPr id="15395" name="Line 33"/>
            <p:cNvSpPr>
              <a:spLocks noChangeShapeType="1"/>
            </p:cNvSpPr>
            <p:nvPr/>
          </p:nvSpPr>
          <p:spPr bwMode="auto">
            <a:xfrm>
              <a:off x="4488180" y="2558673"/>
              <a:ext cx="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96" name="Text Box 34"/>
            <p:cNvSpPr txBox="1">
              <a:spLocks noChangeArrowheads="1"/>
            </p:cNvSpPr>
            <p:nvPr/>
          </p:nvSpPr>
          <p:spPr bwMode="auto">
            <a:xfrm>
              <a:off x="4168140" y="3679508"/>
              <a:ext cx="179387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</a:rPr>
                <a:t>Funding, 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contracts</a:t>
              </a:r>
              <a:r>
                <a:rPr lang="en-US" sz="1000" b="1" dirty="0">
                  <a:solidFill>
                    <a:srgbClr val="1C1C1C"/>
                  </a:solidFill>
                </a:rPr>
                <a:t>, 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protocols</a:t>
              </a:r>
              <a:r>
                <a:rPr lang="en-US" sz="1000" b="1" dirty="0">
                  <a:solidFill>
                    <a:srgbClr val="1C1C1C"/>
                  </a:solidFill>
                </a:rPr>
                <a:t>, 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assays</a:t>
              </a:r>
              <a:r>
                <a:rPr lang="en-US" sz="1000" b="1" dirty="0">
                  <a:solidFill>
                    <a:srgbClr val="1C1C1C"/>
                  </a:solidFill>
                </a:rPr>
                <a:t>, 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legal agreements</a:t>
              </a:r>
              <a:r>
                <a:rPr lang="en-US" sz="1000" b="1" dirty="0">
                  <a:solidFill>
                    <a:srgbClr val="1C1C1C"/>
                  </a:solidFill>
                </a:rPr>
                <a:t>, 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etc</a:t>
              </a:r>
              <a:endParaRPr lang="en-US" sz="1000" b="1" dirty="0">
                <a:solidFill>
                  <a:srgbClr val="1C1C1C"/>
                </a:solidFill>
              </a:endParaRPr>
            </a:p>
          </p:txBody>
        </p:sp>
        <p:sp>
          <p:nvSpPr>
            <p:cNvPr id="15397" name="AutoShape 35"/>
            <p:cNvSpPr>
              <a:spLocks/>
            </p:cNvSpPr>
            <p:nvPr/>
          </p:nvSpPr>
          <p:spPr bwMode="auto">
            <a:xfrm rot="5400000">
              <a:off x="4943635" y="2981169"/>
              <a:ext cx="239712" cy="1059178"/>
            </a:xfrm>
            <a:prstGeom prst="rightBrace">
              <a:avLst>
                <a:gd name="adj1" fmla="val 93106"/>
                <a:gd name="adj2" fmla="val 50000"/>
              </a:avLst>
            </a:prstGeom>
            <a:noFill/>
            <a:ln w="9525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98" name="Text Box 36"/>
            <p:cNvSpPr txBox="1">
              <a:spLocks noChangeArrowheads="1"/>
            </p:cNvSpPr>
            <p:nvPr/>
          </p:nvSpPr>
          <p:spPr bwMode="auto">
            <a:xfrm>
              <a:off x="7440629" y="3638024"/>
              <a:ext cx="152811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</a:rPr>
                <a:t>Expected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clinical data</a:t>
              </a:r>
              <a:endParaRPr lang="en-US" sz="1000" b="1" dirty="0">
                <a:solidFill>
                  <a:srgbClr val="1C1C1C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“FINAL Qualification”</a:t>
              </a:r>
              <a:endParaRPr lang="en-US" sz="1000" b="1" dirty="0">
                <a:solidFill>
                  <a:srgbClr val="1C1C1C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</a:rPr>
                <a:t>S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ubmission</a:t>
              </a:r>
              <a:endParaRPr lang="en-US" sz="1000" b="1" dirty="0">
                <a:solidFill>
                  <a:srgbClr val="1C1C1C"/>
                </a:solidFill>
              </a:endParaRPr>
            </a:p>
          </p:txBody>
        </p:sp>
        <p:sp>
          <p:nvSpPr>
            <p:cNvPr id="15399" name="Line 37"/>
            <p:cNvSpPr>
              <a:spLocks noChangeShapeType="1"/>
            </p:cNvSpPr>
            <p:nvPr/>
          </p:nvSpPr>
          <p:spPr bwMode="auto">
            <a:xfrm flipV="1">
              <a:off x="8137525" y="3301275"/>
              <a:ext cx="0" cy="3556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400" name="Line 38"/>
            <p:cNvSpPr>
              <a:spLocks noChangeShapeType="1"/>
            </p:cNvSpPr>
            <p:nvPr/>
          </p:nvSpPr>
          <p:spPr bwMode="auto">
            <a:xfrm>
              <a:off x="5593080" y="2557613"/>
              <a:ext cx="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402" name="Text Box 40"/>
            <p:cNvSpPr txBox="1">
              <a:spLocks noChangeArrowheads="1"/>
            </p:cNvSpPr>
            <p:nvPr/>
          </p:nvSpPr>
          <p:spPr bwMode="auto">
            <a:xfrm>
              <a:off x="215899" y="1268831"/>
              <a:ext cx="3146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2 </a:t>
              </a: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</a:rPr>
                <a:t>Years/34 Animal Studies </a:t>
              </a:r>
              <a:endParaRPr lang="en-US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403" name="Text Box 41"/>
            <p:cNvSpPr txBox="1">
              <a:spLocks noChangeArrowheads="1"/>
            </p:cNvSpPr>
            <p:nvPr/>
          </p:nvSpPr>
          <p:spPr bwMode="auto">
            <a:xfrm>
              <a:off x="5243513" y="1268831"/>
              <a:ext cx="3146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</a:rPr>
                <a:t>7+ Years/2 Clinical Studies</a:t>
              </a:r>
              <a:r>
                <a:rPr lang="en-US" dirty="0" smtClean="0">
                  <a:solidFill>
                    <a:srgbClr val="FFFFFF"/>
                  </a:solidFill>
                </a:rPr>
                <a:t> 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542945" y="2165738"/>
              <a:ext cx="1336675" cy="708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1C1C1C"/>
                  </a:solidFill>
                </a:rPr>
                <a:t>Total protein</a:t>
              </a:r>
              <a:endParaRPr lang="en-US" sz="1000" dirty="0">
                <a:solidFill>
                  <a:srgbClr val="1C1C1C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1C1C1C"/>
                  </a:solidFill>
                </a:rPr>
                <a:t>B2 </a:t>
              </a:r>
              <a:r>
                <a:rPr lang="en-US" sz="1000" dirty="0" err="1" smtClean="0">
                  <a:solidFill>
                    <a:srgbClr val="1C1C1C"/>
                  </a:solidFill>
                </a:rPr>
                <a:t>microglobulin</a:t>
              </a:r>
              <a:endParaRPr lang="en-US" sz="1000" dirty="0">
                <a:solidFill>
                  <a:srgbClr val="1C1C1C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1C1C1C"/>
                  </a:solidFill>
                </a:rPr>
                <a:t>Cystatin C</a:t>
              </a:r>
              <a:endParaRPr lang="en-US" sz="1000" dirty="0">
                <a:solidFill>
                  <a:srgbClr val="1C1C1C"/>
                </a:solidFill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6751320" y="2781300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7284720" y="2768918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6263640" y="3070542"/>
              <a:ext cx="5245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1C1C1C"/>
                  </a:solidFill>
                </a:rPr>
                <a:t>2014</a:t>
              </a:r>
              <a:endParaRPr lang="en-US" sz="1200" b="1" dirty="0">
                <a:solidFill>
                  <a:srgbClr val="1C1C1C"/>
                </a:solidFill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802120" y="3070542"/>
              <a:ext cx="5245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1C1C1C"/>
                  </a:solidFill>
                </a:rPr>
                <a:t>2015</a:t>
              </a:r>
              <a:endParaRPr lang="en-US" sz="1200" b="1" dirty="0">
                <a:solidFill>
                  <a:srgbClr val="1C1C1C"/>
                </a:solidFill>
              </a:endParaRPr>
            </a:p>
          </p:txBody>
        </p:sp>
        <p:sp>
          <p:nvSpPr>
            <p:cNvPr id="51" name="Text Box 32"/>
            <p:cNvSpPr txBox="1">
              <a:spLocks noChangeArrowheads="1"/>
            </p:cNvSpPr>
            <p:nvPr/>
          </p:nvSpPr>
          <p:spPr bwMode="auto">
            <a:xfrm>
              <a:off x="6372497" y="1851839"/>
              <a:ext cx="129394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FDA &amp; EMA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Approve </a:t>
              </a:r>
              <a:r>
                <a:rPr lang="en-US" sz="1000" b="1" dirty="0" smtClean="0">
                  <a:solidFill>
                    <a:srgbClr val="C00000"/>
                  </a:solidFill>
                </a:rPr>
                <a:t>COU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,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C00000"/>
                  </a:solidFill>
                </a:rPr>
                <a:t>SAP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 (</a:t>
              </a:r>
              <a:r>
                <a:rPr lang="en-US" sz="1000" b="1" dirty="0" smtClean="0">
                  <a:solidFill>
                    <a:srgbClr val="C00000"/>
                  </a:solidFill>
                </a:rPr>
                <a:t>Assay</a:t>
              </a:r>
              <a:r>
                <a:rPr lang="en-US" sz="1000" b="1" dirty="0" smtClean="0">
                  <a:solidFill>
                    <a:srgbClr val="1C1C1C"/>
                  </a:solidFill>
                </a:rPr>
                <a:t>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approval pending)</a:t>
              </a:r>
              <a:endParaRPr lang="en-US" sz="1000" b="1" dirty="0">
                <a:solidFill>
                  <a:srgbClr val="1C1C1C"/>
                </a:solidFill>
              </a:endParaRPr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6598920" y="2565400"/>
              <a:ext cx="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6239507" y="3552736"/>
              <a:ext cx="1278219" cy="904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“Limited COU”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FDA &amp; EMA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C1C1C"/>
                  </a:solidFill>
                </a:rPr>
                <a:t>Submission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1C1C1C"/>
                </a:solidFill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 flipV="1">
              <a:off x="7035107" y="2942270"/>
              <a:ext cx="0" cy="568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>
              <a:off x="7818120" y="2761298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8397240" y="2753678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7861300" y="3070542"/>
              <a:ext cx="5245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1C1C1C"/>
                  </a:solidFill>
                </a:rPr>
                <a:t>2017</a:t>
              </a:r>
              <a:endParaRPr lang="en-US" sz="1200" b="1" dirty="0">
                <a:solidFill>
                  <a:srgbClr val="1C1C1C"/>
                </a:solidFill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7305040" y="3070542"/>
              <a:ext cx="5245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1C1C1C"/>
                  </a:solidFill>
                </a:rPr>
                <a:t>2016</a:t>
              </a:r>
              <a:endParaRPr lang="en-US" sz="1200" b="1" dirty="0">
                <a:solidFill>
                  <a:srgbClr val="1C1C1C"/>
                </a:solidFill>
              </a:endParaRPr>
            </a:p>
          </p:txBody>
        </p:sp>
      </p:grp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304800" y="3925669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Summary of </a:t>
            </a:r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hypothetical but reasonable examples of drug development scenarios that support the patient health, scientific and business case for qualifying new translational safety biomarkers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[</a:t>
            </a:r>
            <a:r>
              <a:rPr lang="en-US" sz="8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Sistare, Frank D and DeGeorge Joseph J,  Biomarkers Med 2011 5(4) 497-514]</a:t>
            </a:r>
          </a:p>
          <a:p>
            <a:pPr algn="ctr"/>
            <a:endParaRPr lang="en-US" sz="1200" dirty="0">
              <a:solidFill>
                <a:srgbClr val="002060"/>
              </a:solidFill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62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5344105"/>
              </p:ext>
            </p:extLst>
          </p:nvPr>
        </p:nvGraphicFramePr>
        <p:xfrm>
          <a:off x="88900" y="4343400"/>
          <a:ext cx="8978900" cy="2454783"/>
        </p:xfrm>
        <a:graphic>
          <a:graphicData uri="http://schemas.openxmlformats.org/drawingml/2006/table">
            <a:tbl>
              <a:tblPr/>
              <a:tblGrid>
                <a:gridCol w="1520825"/>
                <a:gridCol w="1298575"/>
                <a:gridCol w="3568700"/>
                <a:gridCol w="2590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Phase of Development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Example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Summary Description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Estimated Benefit from Deploying New Safety Biomarker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Pre-Candidate Selection Phase Applications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#1 Renal Injury De-Risked at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Cmpd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Selection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NHP exhibits renal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tox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with lead that is thought to be human relevant.  3 candidates selected for minimal study using renal biomarker longitudinal measurements.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Safest of 3 candidates selected for development to minimize drug development delay.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Preclinical GLP Animal Toxicology Studies and / or Clinical Trials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#5 Rat-only Kidney Pathology First Seen in Chronic Study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New translational kidney biomarkers demonstrate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monitorability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of kidney toxicity.  Shorter rat studies and chronic monkey studies are negative.  Clinical studies show no changes in kidney biomarkers.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Ambiguities about human safety concerns are eliminated.  $31M+ in clinical development preserved.  Delays in development avoided.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#6 Dog-only Kidney Pathology Seen in First GLP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New translational kidney biomarkers demonstrate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monitorability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of kidney toxicity seen only in Dog w “medium” margin.  Clinical studies conducted show no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changes in kidney biomarkers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Ambiguities about human safety concerns are eliminated.  $10M+ in preclinical development preserved.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Delays in development avoided.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7200" y="3886200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34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81354" y="1295399"/>
            <a:ext cx="8628184" cy="944628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FNIH BC/ </a:t>
            </a:r>
            <a:r>
              <a:rPr lang="en-US" altLang="en-US" sz="3200" dirty="0" err="1" smtClean="0"/>
              <a:t>CPath</a:t>
            </a:r>
            <a:r>
              <a:rPr lang="en-US" altLang="en-US" sz="3200" dirty="0" smtClean="0"/>
              <a:t> PSTC  Kidney Translational Safety Biomarker Clinical Qualification Project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45477" y="2173284"/>
            <a:ext cx="8346831" cy="432763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400" b="1" dirty="0" smtClean="0"/>
              <a:t>Objective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To </a:t>
            </a:r>
            <a:r>
              <a:rPr lang="en-US" altLang="en-US" sz="2200" dirty="0"/>
              <a:t>provide the data needed to advance the </a:t>
            </a:r>
            <a:r>
              <a:rPr lang="en-US" altLang="en-US" sz="2200" dirty="0" smtClean="0"/>
              <a:t>clinical qualification and broader acceptance </a:t>
            </a:r>
            <a:r>
              <a:rPr lang="en-US" altLang="en-US" sz="2200" dirty="0"/>
              <a:t>of new </a:t>
            </a:r>
            <a:r>
              <a:rPr lang="en-US" altLang="en-US" sz="2200" dirty="0" smtClean="0"/>
              <a:t>translational biomarkers </a:t>
            </a:r>
            <a:r>
              <a:rPr lang="en-US" altLang="en-US" sz="2200" dirty="0"/>
              <a:t>for monitoring kidney </a:t>
            </a:r>
            <a:r>
              <a:rPr lang="en-US" altLang="en-US" sz="2200" dirty="0" smtClean="0"/>
              <a:t>safety that would support early clinical drug development</a:t>
            </a:r>
          </a:p>
          <a:p>
            <a:pPr marL="0" indent="0">
              <a:buNone/>
              <a:defRPr/>
            </a:pPr>
            <a:r>
              <a:rPr lang="en-US" altLang="en-US" sz="2400" b="1" dirty="0" smtClean="0"/>
              <a:t>Learn and Confirm Strategy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Retrospective analysis: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Use </a:t>
            </a:r>
            <a:r>
              <a:rPr lang="en-US" altLang="en-US" sz="1800" dirty="0" smtClean="0"/>
              <a:t>an existing </a:t>
            </a:r>
            <a:r>
              <a:rPr lang="en-US" altLang="en-US" sz="1800" dirty="0"/>
              <a:t>set of freezer samples from malignant mesothelioma patients treated with </a:t>
            </a:r>
            <a:r>
              <a:rPr lang="en-US" altLang="en-US" sz="1800" dirty="0" err="1"/>
              <a:t>cisplatin</a:t>
            </a:r>
            <a:r>
              <a:rPr lang="en-US" altLang="en-US" sz="1800" dirty="0"/>
              <a:t>, some meeting established criteria for AKI (e.g., 50% rise of </a:t>
            </a:r>
            <a:r>
              <a:rPr lang="en-US" altLang="en-US" sz="1800" dirty="0" err="1"/>
              <a:t>sCr</a:t>
            </a:r>
            <a:r>
              <a:rPr lang="en-US" altLang="en-US" sz="1800" dirty="0"/>
              <a:t>) + set of control samples from NHV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1600" dirty="0"/>
              <a:t>Select biomarkers; establish assays; set thresholds for each biomarker; formulate adjudication guidelines for the second </a:t>
            </a:r>
            <a:r>
              <a:rPr lang="en-US" altLang="en-US" sz="1600" dirty="0" smtClean="0"/>
              <a:t>confirmatory prospective </a:t>
            </a:r>
            <a:r>
              <a:rPr lang="en-US" altLang="en-US" sz="1600" dirty="0"/>
              <a:t>phase</a:t>
            </a: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Prospective analysis: 2 clinical trials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2000" b="1" dirty="0"/>
          </a:p>
          <a:p>
            <a:pPr marL="355600">
              <a:buFont typeface="Arial"/>
              <a:buChar char="■"/>
              <a:tabLst>
                <a:tab pos="355600" algn="l"/>
              </a:tabLst>
              <a:defRPr/>
            </a:pPr>
            <a:endParaRPr lang="en-US" sz="1000" b="1" spc="5" dirty="0" smtClean="0">
              <a:solidFill>
                <a:srgbClr val="050505"/>
              </a:solidFill>
              <a:cs typeface="Arial"/>
            </a:endParaRPr>
          </a:p>
          <a:p>
            <a:pPr marL="812800" lvl="1" indent="-3429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endParaRPr lang="en-US" sz="1000" spc="-30" dirty="0">
              <a:solidFill>
                <a:srgbClr val="050505"/>
              </a:solidFill>
              <a:cs typeface="Arial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endParaRPr lang="en-US" altLang="en-US" sz="1800" dirty="0" smtClean="0"/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endParaRPr lang="en-US" altLang="en-US" sz="1800" dirty="0"/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endParaRPr lang="en-US" altLang="en-US" sz="1800" dirty="0" smtClean="0"/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altLang="en-US" sz="1400" dirty="0"/>
          </a:p>
          <a:p>
            <a:pPr lvl="1" eaLnBrk="1" hangingPunct="1"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676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79425" y="834903"/>
            <a:ext cx="8318500" cy="1143000"/>
          </a:xfrm>
        </p:spPr>
        <p:txBody>
          <a:bodyPr/>
          <a:lstStyle/>
          <a:p>
            <a:r>
              <a:rPr lang="en-US" altLang="en-US" sz="3200" dirty="0" smtClean="0"/>
              <a:t>Prospective Trials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411163" y="1606061"/>
            <a:ext cx="8329076" cy="438785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Cisplatin &amp; Aminoglycoside selected because they are SOC agents, known to cause </a:t>
            </a:r>
            <a:r>
              <a:rPr lang="en-US" sz="2000" b="1" dirty="0" smtClean="0"/>
              <a:t>kidney tubule injury, </a:t>
            </a:r>
            <a:r>
              <a:rPr lang="en-US" sz="2000" dirty="0" smtClean="0"/>
              <a:t>w documented incidence rates in </a:t>
            </a:r>
            <a:r>
              <a:rPr lang="en-US" sz="2000" dirty="0" err="1" smtClean="0"/>
              <a:t>sCr</a:t>
            </a:r>
            <a:r>
              <a:rPr lang="en-US" sz="2000" dirty="0" smtClean="0"/>
              <a:t> rises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5625" y="3014663"/>
            <a:ext cx="26670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Aminoglycosides</a:t>
            </a:r>
          </a:p>
          <a:p>
            <a:pPr algn="ctr" eaLnBrk="1" hangingPunct="1">
              <a:defRPr/>
            </a:pPr>
            <a:r>
              <a:rPr lang="en-US" altLang="en-US" sz="1400" b="1" i="1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in patients with </a:t>
            </a:r>
          </a:p>
          <a:p>
            <a:pPr algn="ctr" eaLnBrk="1" hangingPunct="1">
              <a:defRPr/>
            </a:pPr>
            <a:r>
              <a:rPr lang="en-US" altLang="en-US" sz="1400" b="1" i="1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cystic fibrosis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35650" y="3071813"/>
            <a:ext cx="25908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Cisplatin</a:t>
            </a:r>
          </a:p>
          <a:p>
            <a:pPr algn="ctr" eaLnBrk="1" hangingPunct="1">
              <a:defRPr/>
            </a:pPr>
            <a:r>
              <a:rPr lang="en-US" altLang="en-US" sz="1400" b="1" i="1" dirty="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t>in patients with </a:t>
            </a:r>
          </a:p>
          <a:p>
            <a:pPr algn="ctr" eaLnBrk="1" hangingPunct="1">
              <a:defRPr/>
            </a:pPr>
            <a:r>
              <a:rPr lang="en-US" altLang="en-US" sz="1400" b="1" i="1" dirty="0">
                <a:solidFill>
                  <a:schemeClr val="bg1"/>
                </a:solidFill>
                <a:ea typeface="ヒラギノ角ゴ Pro W3"/>
                <a:cs typeface="ヒラギノ角ゴ Pro W3"/>
              </a:rPr>
              <a:t>c</a:t>
            </a:r>
            <a:r>
              <a:rPr lang="en-US" altLang="en-US" sz="1400" b="1" i="1" dirty="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t>ertain cancers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54000" y="4303837"/>
            <a:ext cx="1539875" cy="7381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u="sng">
                <a:ea typeface="ヒラギノ角ゴ Pro W3"/>
                <a:cs typeface="ヒラギノ角ゴ Pro W3"/>
              </a:rPr>
              <a:t>First site</a:t>
            </a:r>
          </a:p>
          <a:p>
            <a:pPr eaLnBrk="1" hangingPunct="1"/>
            <a:r>
              <a:rPr lang="en-US" altLang="en-US" sz="1400">
                <a:ea typeface="ヒラギノ角ゴ Pro W3"/>
                <a:cs typeface="ヒラギノ角ゴ Pro W3"/>
              </a:rPr>
              <a:t>USC</a:t>
            </a:r>
          </a:p>
          <a:p>
            <a:pPr eaLnBrk="1" hangingPunct="1"/>
            <a:r>
              <a:rPr lang="en-US" altLang="en-US" sz="1400">
                <a:ea typeface="ヒラギノ角ゴ Pro W3"/>
                <a:cs typeface="ヒラギノ角ゴ Pro W3"/>
              </a:rPr>
              <a:t>PI: Paul Beringer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446713" y="4667250"/>
            <a:ext cx="1639887" cy="7381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u="sng">
                <a:ea typeface="ヒラギノ角ゴ Pro W3"/>
                <a:cs typeface="ヒラギノ角ゴ Pro W3"/>
              </a:rPr>
              <a:t>First site</a:t>
            </a:r>
          </a:p>
          <a:p>
            <a:pPr eaLnBrk="1" hangingPunct="1"/>
            <a:r>
              <a:rPr lang="en-US" altLang="en-US" sz="1400">
                <a:ea typeface="ヒラギノ角ゴ Pro W3"/>
                <a:cs typeface="ヒラギノ角ゴ Pro W3"/>
              </a:rPr>
              <a:t>MD Anderson </a:t>
            </a:r>
          </a:p>
          <a:p>
            <a:pPr eaLnBrk="1" hangingPunct="1"/>
            <a:r>
              <a:rPr lang="en-US" altLang="en-US" sz="1400">
                <a:ea typeface="ヒラギノ角ゴ Pro W3"/>
                <a:cs typeface="ヒラギノ角ゴ Pro W3"/>
              </a:rPr>
              <a:t>PI: Ala Abudayyeh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720725" y="2332038"/>
            <a:ext cx="237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i="1">
                <a:ea typeface="ヒラギノ角ゴ Pro W3"/>
                <a:cs typeface="ヒラギノ角ゴ Pro W3"/>
              </a:rPr>
              <a:t>100 patients (50 Ctrls),</a:t>
            </a:r>
          </a:p>
          <a:p>
            <a:pPr algn="ctr" eaLnBrk="1" hangingPunct="1"/>
            <a:r>
              <a:rPr lang="en-US" altLang="en-US" sz="1600" b="1" i="1">
                <a:ea typeface="ヒラギノ角ゴ Pro W3"/>
                <a:cs typeface="ヒラギノ角ゴ Pro W3"/>
              </a:rPr>
              <a:t> blood and urine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5878513" y="2393950"/>
            <a:ext cx="243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i="1">
                <a:ea typeface="ヒラギノ角ゴ Pro W3"/>
                <a:cs typeface="ヒラギノ角ゴ Pro W3"/>
              </a:rPr>
              <a:t>100 patients (50 Ctrls), </a:t>
            </a:r>
          </a:p>
          <a:p>
            <a:pPr algn="ctr" eaLnBrk="1" hangingPunct="1"/>
            <a:r>
              <a:rPr lang="en-US" altLang="en-US" sz="1600" b="1" i="1">
                <a:ea typeface="ヒラギノ角ゴ Pro W3"/>
                <a:cs typeface="ヒラギノ角ゴ Pro W3"/>
              </a:rPr>
              <a:t>blood and urine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315200" y="4667250"/>
            <a:ext cx="1482725" cy="7381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dirty="0" smtClean="0">
                <a:ea typeface="ヒラギノ角ゴ Pro W3"/>
                <a:cs typeface="ヒラギノ角ゴ Pro W3"/>
              </a:rPr>
              <a:t>First site</a:t>
            </a:r>
          </a:p>
          <a:p>
            <a:pPr eaLnBrk="1" hangingPunct="1">
              <a:defRPr/>
            </a:pPr>
            <a:r>
              <a:rPr lang="en-US" altLang="en-US" sz="1400" dirty="0" smtClean="0">
                <a:ea typeface="ヒラギノ角ゴ Pro W3"/>
                <a:cs typeface="ヒラギノ角ゴ Pro W3"/>
              </a:rPr>
              <a:t>Dana Farber </a:t>
            </a:r>
          </a:p>
          <a:p>
            <a:pPr eaLnBrk="1" hangingPunct="1">
              <a:defRPr/>
            </a:pPr>
            <a:r>
              <a:rPr lang="en-US" altLang="en-US" sz="1400" dirty="0" smtClean="0">
                <a:ea typeface="ヒラギノ角ゴ Pro W3"/>
                <a:cs typeface="ヒラギノ角ゴ Pro W3"/>
              </a:rPr>
              <a:t>PI: Sus </a:t>
            </a:r>
            <a:r>
              <a:rPr lang="en-US" altLang="en-US" sz="1400" dirty="0" err="1" smtClean="0">
                <a:ea typeface="ヒラギノ角ゴ Pro W3"/>
                <a:cs typeface="ヒラギノ角ゴ Pro W3"/>
              </a:rPr>
              <a:t>Waiker</a:t>
            </a:r>
            <a:endParaRPr lang="en-US" altLang="en-US" sz="14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1909763" y="4303837"/>
            <a:ext cx="1658937" cy="738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u="sng">
                <a:ea typeface="ヒラギノ角ゴ Pro W3"/>
                <a:cs typeface="ヒラギノ角ゴ Pro W3"/>
              </a:rPr>
              <a:t>First site</a:t>
            </a:r>
          </a:p>
          <a:p>
            <a:pPr eaLnBrk="1" hangingPunct="1"/>
            <a:r>
              <a:rPr lang="en-US" altLang="en-US" sz="1400">
                <a:ea typeface="ヒラギノ角ゴ Pro W3"/>
                <a:cs typeface="ヒラギノ角ゴ Pro W3"/>
              </a:rPr>
              <a:t>U. of Minnesota</a:t>
            </a:r>
          </a:p>
          <a:p>
            <a:pPr eaLnBrk="1" hangingPunct="1"/>
            <a:r>
              <a:rPr lang="en-US" altLang="en-US" sz="1400">
                <a:ea typeface="ヒラギノ角ゴ Pro W3"/>
                <a:cs typeface="ヒラギノ角ゴ Pro W3"/>
              </a:rPr>
              <a:t>PI: Joanne Billings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66075" y="3910013"/>
            <a:ext cx="0" cy="757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65875" y="3910013"/>
            <a:ext cx="0" cy="757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38438" y="3929063"/>
            <a:ext cx="793" cy="359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23937" y="3929063"/>
            <a:ext cx="7938" cy="359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946275" y="5223000"/>
            <a:ext cx="2633663" cy="738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dirty="0" smtClean="0">
                <a:ea typeface="ヒラギノ角ゴ Pro W3"/>
                <a:cs typeface="ヒラギノ角ゴ Pro W3"/>
              </a:rPr>
              <a:t>Fourth site – in contracting</a:t>
            </a:r>
          </a:p>
          <a:p>
            <a:pPr eaLnBrk="1" hangingPunct="1">
              <a:defRPr/>
            </a:pPr>
            <a:r>
              <a:rPr lang="en-US" altLang="en-US" sz="1400" dirty="0" smtClean="0">
                <a:ea typeface="ヒラギノ角ゴ Pro W3"/>
                <a:cs typeface="ヒラギノ角ゴ Pro W3"/>
              </a:rPr>
              <a:t>Denver National Jewish Health</a:t>
            </a:r>
          </a:p>
          <a:p>
            <a:pPr eaLnBrk="1" hangingPunct="1">
              <a:defRPr/>
            </a:pPr>
            <a:r>
              <a:rPr lang="en-US" altLang="en-US" sz="1400" dirty="0" smtClean="0">
                <a:ea typeface="ヒラギノ角ゴ Pro W3"/>
                <a:cs typeface="ヒラギノ角ゴ Pro W3"/>
              </a:rPr>
              <a:t>PI: Mimi Saavedra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54000" y="5223000"/>
            <a:ext cx="1539875" cy="73818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dirty="0" smtClean="0">
                <a:ea typeface="ヒラギノ角ゴ Pro W3"/>
                <a:cs typeface="ヒラギノ角ゴ Pro W3"/>
              </a:rPr>
              <a:t>Third site</a:t>
            </a:r>
          </a:p>
          <a:p>
            <a:pPr eaLnBrk="1" hangingPunct="1">
              <a:defRPr/>
            </a:pPr>
            <a:r>
              <a:rPr lang="en-US" altLang="en-US" sz="1400" dirty="0" smtClean="0">
                <a:ea typeface="ヒラギノ角ゴ Pro W3"/>
                <a:cs typeface="ヒラギノ角ゴ Pro W3"/>
              </a:rPr>
              <a:t>U. of Utah</a:t>
            </a:r>
          </a:p>
          <a:p>
            <a:pPr eaLnBrk="1" hangingPunct="1">
              <a:defRPr/>
            </a:pPr>
            <a:r>
              <a:rPr lang="en-US" altLang="en-US" sz="1400" dirty="0" smtClean="0">
                <a:ea typeface="ヒラギノ角ゴ Pro W3"/>
                <a:cs typeface="ヒラギノ角ゴ Pro W3"/>
              </a:rPr>
              <a:t>PI: David Young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6656" y="5591725"/>
            <a:ext cx="199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Nov 1, 2015 Status:</a:t>
            </a:r>
          </a:p>
          <a:p>
            <a:pPr algn="ctr"/>
            <a:r>
              <a:rPr lang="en-US" dirty="0" smtClean="0"/>
              <a:t>78</a:t>
            </a:r>
            <a:r>
              <a:rPr lang="en-US" dirty="0"/>
              <a:t>% recruitment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9267" y="5962566"/>
            <a:ext cx="199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Nov 1, 2015 Status:</a:t>
            </a:r>
          </a:p>
          <a:p>
            <a:pPr algn="ctr"/>
            <a:r>
              <a:rPr lang="en-US" dirty="0" smtClean="0"/>
              <a:t>34% </a:t>
            </a:r>
            <a:r>
              <a:rPr lang="en-US" dirty="0"/>
              <a:t>recruitment </a:t>
            </a:r>
          </a:p>
        </p:txBody>
      </p:sp>
    </p:spTree>
    <p:extLst>
      <p:ext uri="{BB962C8B-B14F-4D97-AF65-F5344CB8AC3E}">
        <p14:creationId xmlns="" xmlns:p14="http://schemas.microsoft.com/office/powerpoint/2010/main" val="13874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" y="1173389"/>
            <a:ext cx="8991600" cy="807809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Learning Phase </a:t>
            </a:r>
            <a:r>
              <a:rPr lang="en-US" sz="2200" b="1" dirty="0" smtClean="0">
                <a:solidFill>
                  <a:srgbClr val="0070C0"/>
                </a:solidFill>
              </a:rPr>
              <a:t>Data Summary: 8 Selected Urinary Biomarkers Show Improved Sensitivity Over sCr to Identify Patients Exposed </a:t>
            </a:r>
            <a:r>
              <a:rPr lang="en-US" sz="2200" b="1" dirty="0">
                <a:solidFill>
                  <a:srgbClr val="0070C0"/>
                </a:solidFill>
              </a:rPr>
              <a:t>to </a:t>
            </a:r>
            <a:r>
              <a:rPr lang="en-US" sz="2200" b="1" dirty="0" smtClean="0">
                <a:solidFill>
                  <a:srgbClr val="0070C0"/>
                </a:solidFill>
              </a:rPr>
              <a:t>Cisplatin</a:t>
            </a:r>
            <a:endParaRPr lang="en-US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885764"/>
              </p:ext>
            </p:extLst>
          </p:nvPr>
        </p:nvGraphicFramePr>
        <p:xfrm>
          <a:off x="771201" y="1958837"/>
          <a:ext cx="7630583" cy="424882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820934"/>
                <a:gridCol w="1981269"/>
                <a:gridCol w="1953067"/>
                <a:gridCol w="1875313"/>
              </a:tblGrid>
              <a:tr h="555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</a:rPr>
                        <a:t> Mesothelioma Patients: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</a:rPr>
                        <a:t>Number/N (%) &gt;</a:t>
                      </a:r>
                      <a:r>
                        <a:rPr lang="en-US" sz="1400" b="1" kern="1200" dirty="0" smtClean="0">
                          <a:latin typeface="+mn-lt"/>
                        </a:rPr>
                        <a:t>T</a:t>
                      </a:r>
                      <a:r>
                        <a:rPr lang="en-US" sz="1400" b="1" kern="1200" baseline="-25000" dirty="0" smtClean="0">
                          <a:latin typeface="+mn-lt"/>
                        </a:rPr>
                        <a:t>SS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rPr>
                        <a:t>*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Normal Healthy Volunteers: % &gt;</a:t>
                      </a: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T</a:t>
                      </a:r>
                      <a:r>
                        <a:rPr kumimoji="0" lang="en-US" sz="1400" b="1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SS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+mn-lt"/>
                        </a:rPr>
                        <a:t>Biomarker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Patients </a:t>
                      </a:r>
                      <a:r>
                        <a:rPr lang="en-US" sz="1400" b="1" dirty="0" smtClean="0">
                          <a:latin typeface="+mn-lt"/>
                        </a:rPr>
                        <a:t>With Medically Relevant Increases </a:t>
                      </a:r>
                      <a:r>
                        <a:rPr lang="en-US" sz="1400" b="1" dirty="0">
                          <a:latin typeface="+mn-lt"/>
                        </a:rPr>
                        <a:t>in sCr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Patients </a:t>
                      </a:r>
                      <a:r>
                        <a:rPr lang="en-US" sz="1400" b="1" dirty="0" smtClean="0">
                          <a:latin typeface="+mn-lt"/>
                        </a:rPr>
                        <a:t>Without Medically Relevant Increases </a:t>
                      </a:r>
                      <a:r>
                        <a:rPr lang="en-US" sz="1400" b="1" dirty="0">
                          <a:latin typeface="+mn-lt"/>
                        </a:rPr>
                        <a:t>in sCr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+mn-lt"/>
                        </a:rPr>
                        <a:t>Normal eGFR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+mn-lt"/>
                        </a:rPr>
                        <a:t>No Cisplatin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+mn-lt"/>
                        </a:rPr>
                        <a:t>(N = 80) </a:t>
                      </a:r>
                      <a:endParaRPr lang="en-US" sz="1400" b="1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5245" marR="135245" marT="67132" marB="6713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+mn-lt"/>
                        </a:rPr>
                        <a:t>Clusterin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19/20 (95.0%)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>22/30 (73.3%)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1.3%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</a:tr>
              <a:tr h="364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+mn-lt"/>
                        </a:rPr>
                        <a:t>Osteopontin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20/20 (100.0%)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>30/31 (96.8%)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5.1%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</a:tr>
              <a:tr h="364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+mn-lt"/>
                        </a:rPr>
                        <a:t>Microalbumin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20/20 (100.0%)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>30/30 (100.0%)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2.5%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</a:tr>
              <a:tr h="364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</a:rPr>
                        <a:t>Total </a:t>
                      </a:r>
                      <a:r>
                        <a:rPr lang="en-US" sz="1400" kern="1200" dirty="0" smtClean="0">
                          <a:latin typeface="+mn-lt"/>
                        </a:rPr>
                        <a:t>Protein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20/20 (100.0%)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>30/30 (100.0%)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3.8%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</a:tr>
              <a:tr h="364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+mn-lt"/>
                        </a:rPr>
                        <a:t>NAG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20/20 (100.0%)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>27/30 (90.0%)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0%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</a:tr>
              <a:tr h="364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+mn-lt"/>
                        </a:rPr>
                        <a:t>Kim-1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20/20 (100.0%)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>30/30 (100.0%)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1.3%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</a:tr>
              <a:tr h="364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+mn-lt"/>
                        </a:rPr>
                        <a:t>Cystatin-C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19/20 (95%)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>22/30 (73.3%)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5.1%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</a:tr>
              <a:tr h="364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+mn-lt"/>
                        </a:rPr>
                        <a:t>NGAL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35245" marR="135245" marT="67132" marB="671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19/20 (95%)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>24/30 (80.0%)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4.1%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0112" marR="140112" marT="70048" marB="70048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21913" y="6223751"/>
            <a:ext cx="2864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*T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SS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= statistically significant threshold.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endParaRPr lang="en-US" sz="1200" dirty="0">
              <a:solidFill>
                <a:srgbClr val="676767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540D-26A2-458C-81F1-25D42FF068A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8532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920263"/>
            <a:ext cx="8534400" cy="944628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Increases in Sensitivity while Maintaining Specificity</a:t>
            </a:r>
            <a:endParaRPr lang="en-US" sz="3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3615353"/>
              </p:ext>
            </p:extLst>
          </p:nvPr>
        </p:nvGraphicFramePr>
        <p:xfrm>
          <a:off x="304800" y="1676400"/>
          <a:ext cx="85344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381000"/>
                <a:gridCol w="762000"/>
                <a:gridCol w="8382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8145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Cohort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X (%) </a:t>
                      </a:r>
                      <a:b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with 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  <a:sym typeface="Symbol"/>
                        </a:rPr>
                        <a:t> 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1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BmX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br>
                        <a:rPr lang="en-US" sz="1200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&gt; T</a:t>
                      </a:r>
                      <a:r>
                        <a:rPr lang="en-US" sz="1200" baseline="-250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X (%) </a:t>
                      </a:r>
                      <a:br>
                        <a:rPr lang="en-US" sz="1200" dirty="0" smtClean="0"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with </a:t>
                      </a:r>
                      <a:r>
                        <a:rPr lang="en-US" sz="1200" baseline="0" dirty="0" smtClean="0">
                          <a:latin typeface="Arial Rounded MT Bold" panose="020F0704030504030204" pitchFamily="34" charset="0"/>
                          <a:sym typeface="Symbol"/>
                        </a:rPr>
                        <a:t> 2</a:t>
                      </a:r>
                      <a:r>
                        <a:rPr lang="en-US" sz="120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Rounded MT Bold" panose="020F0704030504030204" pitchFamily="34" charset="0"/>
                        </a:rPr>
                        <a:t>BmX</a:t>
                      </a:r>
                      <a:r>
                        <a:rPr lang="en-US" sz="120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br>
                        <a:rPr lang="en-US" sz="1200" baseline="0" dirty="0" smtClean="0">
                          <a:latin typeface="Arial Rounded MT Bold" panose="020F0704030504030204" pitchFamily="34" charset="0"/>
                        </a:rPr>
                      </a:br>
                      <a:r>
                        <a:rPr lang="en-US" sz="1200" baseline="0" dirty="0" smtClean="0">
                          <a:latin typeface="Arial Rounded MT Bold" panose="020F0704030504030204" pitchFamily="34" charset="0"/>
                        </a:rPr>
                        <a:t>&gt; T</a:t>
                      </a:r>
                      <a:r>
                        <a:rPr lang="en-US" sz="1200" baseline="-25000" dirty="0" smtClean="0">
                          <a:latin typeface="Arial Rounded MT Bold" panose="020F0704030504030204" pitchFamily="34" charset="0"/>
                        </a:rPr>
                        <a:t>SS</a:t>
                      </a:r>
                      <a:endParaRPr lang="en-US" sz="1200" baseline="-2500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X (%)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with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sym typeface="Symbol"/>
                        </a:rPr>
                        <a:t> 3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BmX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&gt; T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X (%)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with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sym typeface="Symbol"/>
                        </a:rPr>
                        <a:t> 4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BmX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&gt; T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X (%)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with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sym typeface="Symbol"/>
                        </a:rPr>
                        <a:t> 5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BmX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&gt; T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X (%)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with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sym typeface="Symbol"/>
                        </a:rPr>
                        <a:t> 6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BmX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&gt; T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X (%)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with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sym typeface="Symbol"/>
                        </a:rPr>
                        <a:t> 7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BmX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&gt; T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X (%)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with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sym typeface="Symbol"/>
                        </a:rPr>
                        <a:t> 8 </a:t>
                      </a:r>
                      <a:r>
                        <a:rPr lang="en-US" sz="1200" baseline="0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BmX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&gt; T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Jasper NHV</a:t>
                      </a:r>
                      <a:r>
                        <a:rPr lang="en-US" sz="1200" baseline="0" dirty="0" smtClean="0">
                          <a:latin typeface="Arial Rounded MT Bold" panose="020F0704030504030204" pitchFamily="34" charset="0"/>
                        </a:rPr>
                        <a:t> Cohort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76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16 </a:t>
                      </a:r>
                      <a:b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(21%)</a:t>
                      </a:r>
                      <a:endParaRPr lang="en-US" sz="12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2 </a:t>
                      </a:r>
                      <a:br>
                        <a:rPr lang="en-US" sz="1200" dirty="0" smtClean="0"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(3%)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0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(0%)</a:t>
                      </a:r>
                      <a:endParaRPr lang="en-US" sz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0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(0%)</a:t>
                      </a:r>
                      <a:endParaRPr lang="en-US" sz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0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(0%)</a:t>
                      </a:r>
                      <a:endParaRPr lang="en-US" sz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0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0 </a:t>
                      </a:r>
                      <a:b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0 </a:t>
                      </a:r>
                      <a:b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(0%)</a:t>
                      </a:r>
                      <a:endParaRPr lang="en-US" sz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Rounded MT Bold" panose="020F0704030504030204" pitchFamily="34" charset="0"/>
                        </a:rPr>
                        <a:t>Meso</a:t>
                      </a: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 Patients With Medically Relevant Increases in </a:t>
                      </a:r>
                      <a:r>
                        <a:rPr lang="en-US" sz="1200" dirty="0" err="1" smtClean="0">
                          <a:latin typeface="Arial Rounded MT Bold" panose="020F0704030504030204" pitchFamily="34" charset="0"/>
                        </a:rPr>
                        <a:t>sCr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20 </a:t>
                      </a:r>
                      <a:b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20 </a:t>
                      </a:r>
                      <a:br>
                        <a:rPr lang="en-US" sz="1200" dirty="0" smtClean="0"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(100%)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20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20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20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20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19 (95%)</a:t>
                      </a:r>
                      <a:endParaRPr lang="en-US" sz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17 (85%)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Rounded MT Bold" panose="020F0704030504030204" pitchFamily="34" charset="0"/>
                        </a:rPr>
                        <a:t>Meso</a:t>
                      </a: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 Patients Without Medically Relevant Increases in </a:t>
                      </a:r>
                      <a:r>
                        <a:rPr lang="en-US" sz="1200" dirty="0" err="1" smtClean="0">
                          <a:latin typeface="Arial Rounded MT Bold" panose="020F0704030504030204" pitchFamily="34" charset="0"/>
                        </a:rPr>
                        <a:t>sCr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30 </a:t>
                      </a:r>
                      <a:b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30 </a:t>
                      </a:r>
                      <a:br>
                        <a:rPr lang="en-US" sz="1200" dirty="0" smtClean="0">
                          <a:latin typeface="Arial Rounded MT Bold" panose="020F0704030504030204" pitchFamily="34" charset="0"/>
                        </a:rPr>
                      </a:br>
                      <a:r>
                        <a:rPr lang="en-US" sz="1200" dirty="0" smtClean="0">
                          <a:latin typeface="Arial Rounded MT Bold" panose="020F0704030504030204" pitchFamily="34" charset="0"/>
                        </a:rPr>
                        <a:t>(100%)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30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30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29 (97%)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28 (93%)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23 (77%)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16 (53%)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122420" y="1325880"/>
            <a:ext cx="1775460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88772" y="4353829"/>
            <a:ext cx="85452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Statistical analysis </a:t>
            </a:r>
            <a:r>
              <a:rPr lang="en-US" sz="2200" dirty="0" smtClean="0"/>
              <a:t>plan (SAP) alignment with </a:t>
            </a:r>
            <a:r>
              <a:rPr lang="en-US" sz="2200" dirty="0"/>
              <a:t>FDA/ </a:t>
            </a:r>
            <a:r>
              <a:rPr lang="en-US" sz="2200" dirty="0" smtClean="0"/>
              <a:t>EMA includes both “human adjudication”, and “automated rules” analyses based confirmations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“Automated rules” analysis SAP includes a statistical step-down approach to fairly assess the comparative value of using fewer than the 8 biomarkers  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267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2688"/>
            <a:ext cx="456362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2975"/>
            <a:ext cx="6934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0" y="2257425"/>
            <a:ext cx="427558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467225"/>
            <a:ext cx="4324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62050"/>
            <a:ext cx="25431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63415" y="4407877"/>
            <a:ext cx="420858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5697416"/>
            <a:ext cx="4208585" cy="855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1" y="3540376"/>
            <a:ext cx="4572000" cy="650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20862" y="2452688"/>
            <a:ext cx="386861" cy="337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0247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0" y="1219559"/>
            <a:ext cx="9143999" cy="509588"/>
          </a:xfrm>
        </p:spPr>
        <p:txBody>
          <a:bodyPr>
            <a:noAutofit/>
          </a:bodyPr>
          <a:lstStyle/>
          <a:p>
            <a:r>
              <a:rPr lang="en-US" altLang="en-US" sz="2000" b="1" dirty="0" smtClean="0"/>
              <a:t>A </a:t>
            </a:r>
            <a:r>
              <a:rPr lang="en-US" altLang="en-US" sz="2000" b="1" dirty="0"/>
              <a:t>Progressive </a:t>
            </a:r>
            <a:r>
              <a:rPr lang="en-US" altLang="en-US" sz="2000" b="1" dirty="0" smtClean="0"/>
              <a:t>Clinical Qualification Framework for Translational Safety Biomarkers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78854"/>
            <a:ext cx="21336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1D59D5"/>
              </a:buClr>
              <a:buSzPct val="70000"/>
              <a:buFont typeface="Times" pitchFamily="18" charset="0"/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1D59D5"/>
              </a:buClr>
              <a:buSzPct val="75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3068B04-03E0-44E1-B673-90E655F082A4}" type="slidenum"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838200" y="2982395"/>
            <a:ext cx="1751128" cy="1040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Aspirational CoU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Letter of Support 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Data Package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Publications</a:t>
            </a:r>
            <a:endParaRPr lang="en-US" altLang="en-US" sz="1400" dirty="0">
              <a:solidFill>
                <a:srgbClr val="2A282A"/>
              </a:solidFill>
              <a:latin typeface="Calibri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33400" y="5986582"/>
            <a:ext cx="8153401" cy="568123"/>
            <a:chOff x="242287" y="5867400"/>
            <a:chExt cx="8598062" cy="568123"/>
          </a:xfrm>
        </p:grpSpPr>
        <p:grpSp>
          <p:nvGrpSpPr>
            <p:cNvPr id="32" name="Group 31"/>
            <p:cNvGrpSpPr/>
            <p:nvPr/>
          </p:nvGrpSpPr>
          <p:grpSpPr>
            <a:xfrm>
              <a:off x="242287" y="5902121"/>
              <a:ext cx="8595361" cy="487371"/>
              <a:chOff x="242287" y="4407845"/>
              <a:chExt cx="8595361" cy="203073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42288" y="4407845"/>
                <a:ext cx="8595360" cy="2020724"/>
              </a:xfrm>
              <a:prstGeom prst="rect">
                <a:avLst/>
              </a:prstGeom>
              <a:solidFill>
                <a:srgbClr val="00B0F0"/>
              </a:solidFill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ight Triangle 33"/>
              <p:cNvSpPr/>
              <p:nvPr/>
            </p:nvSpPr>
            <p:spPr>
              <a:xfrm>
                <a:off x="242287" y="4417855"/>
                <a:ext cx="8595360" cy="2020723"/>
              </a:xfrm>
              <a:prstGeom prst="rtTriangle">
                <a:avLst/>
              </a:prstGeom>
              <a:solidFill>
                <a:srgbClr val="212655"/>
              </a:solidFill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7348759" y="5867400"/>
              <a:ext cx="1491590" cy="491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286000" indent="-457200" algn="l" defTabSz="914400" rtl="0" eaLnBrk="1" latinLnBrk="0" hangingPunct="1">
                <a:spcBef>
                  <a:spcPct val="20000"/>
                </a:spcBef>
                <a:buFont typeface="+mj-lt"/>
                <a:buAutoNum type="arabicPeriod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itchFamily="34" charset="0"/>
                <a:buNone/>
                <a:defRPr/>
              </a:pPr>
              <a:r>
                <a:rPr lang="en-US" altLang="en-US" sz="2400" b="1" dirty="0" smtClean="0">
                  <a:solidFill>
                    <a:prstClr val="black"/>
                  </a:solidFill>
                </a:rPr>
                <a:t>Clinical</a:t>
              </a:r>
              <a:endParaRPr lang="en-US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42288" y="5943600"/>
              <a:ext cx="1876268" cy="491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286000" indent="-457200" algn="l" defTabSz="914400" rtl="0" eaLnBrk="1" latinLnBrk="0" hangingPunct="1">
                <a:spcBef>
                  <a:spcPct val="20000"/>
                </a:spcBef>
                <a:buFont typeface="+mj-lt"/>
                <a:buAutoNum type="arabicPeriod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itchFamily="34" charset="0"/>
                <a:buNone/>
                <a:defRPr/>
              </a:pPr>
              <a:r>
                <a:rPr lang="en-US" altLang="en-US" sz="2400" b="1" dirty="0" smtClean="0">
                  <a:solidFill>
                    <a:prstClr val="white"/>
                  </a:solidFill>
                </a:rPr>
                <a:t>Nonclinical</a:t>
              </a:r>
              <a:endParaRPr lang="en-US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683" name="Group 28682"/>
          <p:cNvGrpSpPr/>
          <p:nvPr/>
        </p:nvGrpSpPr>
        <p:grpSpPr>
          <a:xfrm>
            <a:off x="533400" y="4161691"/>
            <a:ext cx="8153400" cy="1752600"/>
            <a:chOff x="533400" y="4077676"/>
            <a:chExt cx="8153400" cy="17526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33400" y="4267200"/>
              <a:ext cx="8153400" cy="0"/>
            </a:xfrm>
            <a:prstGeom prst="straightConnector1">
              <a:avLst/>
            </a:prstGeom>
            <a:ln w="57150" cmpd="sng">
              <a:solidFill>
                <a:srgbClr val="2A282A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33400" y="4628662"/>
              <a:ext cx="8153400" cy="0"/>
            </a:xfrm>
            <a:prstGeom prst="straightConnector1">
              <a:avLst/>
            </a:prstGeom>
            <a:ln w="57150" cmpd="sng">
              <a:solidFill>
                <a:srgbClr val="2A282A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33400" y="4972538"/>
              <a:ext cx="8153400" cy="0"/>
            </a:xfrm>
            <a:prstGeom prst="straightConnector1">
              <a:avLst/>
            </a:prstGeom>
            <a:ln w="57150" cmpd="sng">
              <a:solidFill>
                <a:srgbClr val="2A282A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33400" y="5314462"/>
              <a:ext cx="8153400" cy="0"/>
            </a:xfrm>
            <a:prstGeom prst="straightConnector1">
              <a:avLst/>
            </a:prstGeom>
            <a:ln w="57150" cmpd="sng">
              <a:solidFill>
                <a:srgbClr val="2A282A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33400" y="5675924"/>
              <a:ext cx="8153400" cy="0"/>
            </a:xfrm>
            <a:prstGeom prst="straightConnector1">
              <a:avLst/>
            </a:prstGeom>
            <a:ln w="57150" cmpd="sng">
              <a:solidFill>
                <a:srgbClr val="2A282A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672" name="Group 28671"/>
            <p:cNvGrpSpPr/>
            <p:nvPr/>
          </p:nvGrpSpPr>
          <p:grpSpPr>
            <a:xfrm>
              <a:off x="3810000" y="4077676"/>
              <a:ext cx="1447800" cy="1752600"/>
              <a:chOff x="3514970" y="4077676"/>
              <a:chExt cx="1447800" cy="17526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581400" y="4077676"/>
                <a:ext cx="1295401" cy="341924"/>
                <a:chOff x="3581400" y="4077676"/>
                <a:chExt cx="1295401" cy="341924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3581400" y="4114800"/>
                  <a:ext cx="1295400" cy="304800"/>
                </a:xfrm>
                <a:prstGeom prst="roundRect">
                  <a:avLst/>
                </a:prstGeom>
                <a:solidFill>
                  <a:srgbClr val="2A282A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Content Placeholder 1"/>
                <p:cNvSpPr txBox="1">
                  <a:spLocks/>
                </p:cNvSpPr>
                <p:nvPr/>
              </p:nvSpPr>
              <p:spPr>
                <a:xfrm>
                  <a:off x="3581401" y="4077676"/>
                  <a:ext cx="1295400" cy="277445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2286000" indent="-457200" algn="l" defTabSz="914400" rtl="0" eaLnBrk="1" latinLnBrk="0" hangingPunct="1">
                    <a:spcBef>
                      <a:spcPct val="20000"/>
                    </a:spcBef>
                    <a:buFont typeface="+mj-lt"/>
                    <a:buAutoNum type="arabicPeriod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buFont typeface="Arial" pitchFamily="34" charset="0"/>
                    <a:buNone/>
                    <a:defRPr/>
                  </a:pPr>
                  <a:r>
                    <a:rPr lang="en-US" altLang="en-US" sz="1600" b="1" dirty="0" smtClean="0">
                      <a:solidFill>
                        <a:srgbClr val="FFFFFF"/>
                      </a:solidFill>
                      <a:latin typeface="Calibri"/>
                    </a:rPr>
                    <a:t>COU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581400" y="4421552"/>
                <a:ext cx="1295401" cy="349741"/>
                <a:chOff x="3581400" y="4421552"/>
                <a:chExt cx="1295401" cy="349741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3581400" y="4466493"/>
                  <a:ext cx="1295400" cy="304800"/>
                </a:xfrm>
                <a:prstGeom prst="roundRect">
                  <a:avLst/>
                </a:prstGeom>
                <a:solidFill>
                  <a:srgbClr val="2A282A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Content Placeholder 1"/>
                <p:cNvSpPr txBox="1">
                  <a:spLocks/>
                </p:cNvSpPr>
                <p:nvPr/>
              </p:nvSpPr>
              <p:spPr>
                <a:xfrm>
                  <a:off x="3581401" y="4421552"/>
                  <a:ext cx="1295400" cy="277445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2286000" indent="-457200" algn="l" defTabSz="914400" rtl="0" eaLnBrk="1" latinLnBrk="0" hangingPunct="1">
                    <a:spcBef>
                      <a:spcPct val="20000"/>
                    </a:spcBef>
                    <a:buFont typeface="+mj-lt"/>
                    <a:buAutoNum type="arabicPeriod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buFont typeface="Arial" pitchFamily="34" charset="0"/>
                    <a:buNone/>
                    <a:defRPr/>
                  </a:pPr>
                  <a:r>
                    <a:rPr lang="en-US" altLang="en-US" sz="1600" b="1" dirty="0" smtClean="0">
                      <a:solidFill>
                        <a:srgbClr val="FFFFFF"/>
                      </a:solidFill>
                      <a:latin typeface="Calibri"/>
                    </a:rPr>
                    <a:t>Data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3514970" y="4783014"/>
                <a:ext cx="1447800" cy="341924"/>
                <a:chOff x="3514970" y="4783014"/>
                <a:chExt cx="1447800" cy="341924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3581400" y="4820138"/>
                  <a:ext cx="1295400" cy="304800"/>
                </a:xfrm>
                <a:prstGeom prst="roundRect">
                  <a:avLst/>
                </a:prstGeom>
                <a:solidFill>
                  <a:srgbClr val="2A282A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Content Placeholder 1"/>
                <p:cNvSpPr txBox="1">
                  <a:spLocks/>
                </p:cNvSpPr>
                <p:nvPr/>
              </p:nvSpPr>
              <p:spPr>
                <a:xfrm>
                  <a:off x="3514970" y="4783014"/>
                  <a:ext cx="1447800" cy="277445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2286000" indent="-457200" algn="l" defTabSz="914400" rtl="0" eaLnBrk="1" latinLnBrk="0" hangingPunct="1">
                    <a:spcBef>
                      <a:spcPct val="20000"/>
                    </a:spcBef>
                    <a:buFont typeface="+mj-lt"/>
                    <a:buAutoNum type="arabicPeriod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buFont typeface="Arial" pitchFamily="34" charset="0"/>
                    <a:buNone/>
                    <a:defRPr/>
                  </a:pPr>
                  <a:r>
                    <a:rPr lang="en-US" altLang="en-US" sz="1600" b="1" dirty="0" smtClean="0">
                      <a:solidFill>
                        <a:srgbClr val="FFFFFF"/>
                      </a:solidFill>
                      <a:latin typeface="Calibri"/>
                    </a:rPr>
                    <a:t>Study Design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3581400" y="5134707"/>
                <a:ext cx="1295401" cy="341924"/>
                <a:chOff x="3581400" y="5134707"/>
                <a:chExt cx="1295401" cy="341924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3581400" y="5171831"/>
                  <a:ext cx="1295400" cy="304800"/>
                </a:xfrm>
                <a:prstGeom prst="roundRect">
                  <a:avLst/>
                </a:prstGeom>
                <a:solidFill>
                  <a:srgbClr val="2A282A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Content Placeholder 1"/>
                <p:cNvSpPr txBox="1">
                  <a:spLocks/>
                </p:cNvSpPr>
                <p:nvPr/>
              </p:nvSpPr>
              <p:spPr>
                <a:xfrm>
                  <a:off x="3581401" y="5134707"/>
                  <a:ext cx="1295400" cy="277445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2286000" indent="-457200" algn="l" defTabSz="914400" rtl="0" eaLnBrk="1" latinLnBrk="0" hangingPunct="1">
                    <a:spcBef>
                      <a:spcPct val="20000"/>
                    </a:spcBef>
                    <a:buFont typeface="+mj-lt"/>
                    <a:buAutoNum type="arabicPeriod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buFont typeface="Arial" pitchFamily="34" charset="0"/>
                    <a:buNone/>
                    <a:defRPr/>
                  </a:pPr>
                  <a:r>
                    <a:rPr lang="en-US" altLang="en-US" sz="1600" b="1" dirty="0" smtClean="0">
                      <a:solidFill>
                        <a:srgbClr val="FFFFFF"/>
                      </a:solidFill>
                      <a:latin typeface="Calibri"/>
                    </a:rPr>
                    <a:t>Toxicants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581400" y="5486400"/>
                <a:ext cx="1295401" cy="343876"/>
                <a:chOff x="3581400" y="5486400"/>
                <a:chExt cx="1295401" cy="343876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3581400" y="5525476"/>
                  <a:ext cx="1295400" cy="304800"/>
                </a:xfrm>
                <a:prstGeom prst="roundRect">
                  <a:avLst/>
                </a:prstGeom>
                <a:solidFill>
                  <a:srgbClr val="2A282A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Content Placeholder 1"/>
                <p:cNvSpPr txBox="1">
                  <a:spLocks/>
                </p:cNvSpPr>
                <p:nvPr/>
              </p:nvSpPr>
              <p:spPr>
                <a:xfrm>
                  <a:off x="3581401" y="5486400"/>
                  <a:ext cx="1295400" cy="277445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2286000" indent="-457200" algn="l" defTabSz="914400" rtl="0" eaLnBrk="1" latinLnBrk="0" hangingPunct="1">
                    <a:spcBef>
                      <a:spcPct val="20000"/>
                    </a:spcBef>
                    <a:buFont typeface="+mj-lt"/>
                    <a:buAutoNum type="arabicPeriod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buFont typeface="Arial" pitchFamily="34" charset="0"/>
                    <a:buNone/>
                    <a:defRPr/>
                  </a:pPr>
                  <a:r>
                    <a:rPr lang="en-US" altLang="en-US" sz="1600" b="1" dirty="0" smtClean="0">
                      <a:solidFill>
                        <a:srgbClr val="FFFFFF"/>
                      </a:solidFill>
                      <a:latin typeface="Calibri"/>
                    </a:rPr>
                    <a:t>Publications</a:t>
                  </a:r>
                </a:p>
              </p:txBody>
            </p:sp>
          </p:grpSp>
        </p:grpSp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3200400" y="2968656"/>
            <a:ext cx="2057400" cy="10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Limited CoU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Qualification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Exploratory / Learning Phase Data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Publications</a:t>
            </a:r>
            <a:endParaRPr lang="en-US" altLang="en-US" sz="1400" dirty="0">
              <a:solidFill>
                <a:srgbClr val="2A282A"/>
              </a:solidFill>
              <a:latin typeface="Calibri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656386" y="2942491"/>
            <a:ext cx="1917290" cy="10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Extended CoU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Qualification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Confirmatory / Prospective  Studies</a:t>
            </a:r>
          </a:p>
          <a:p>
            <a:pPr marL="182880" indent="-182880">
              <a:spcBef>
                <a:spcPts val="0"/>
              </a:spcBef>
              <a:defRPr/>
            </a:pPr>
            <a:r>
              <a:rPr lang="en-US" altLang="en-US" sz="1400" b="1" dirty="0" smtClean="0">
                <a:solidFill>
                  <a:srgbClr val="2A282A"/>
                </a:solidFill>
                <a:latin typeface="Calibri"/>
              </a:rPr>
              <a:t>Publications</a:t>
            </a:r>
            <a:endParaRPr lang="en-US" altLang="en-US" sz="1400" dirty="0">
              <a:solidFill>
                <a:srgbClr val="2A282A"/>
              </a:solidFill>
              <a:latin typeface="Calibri"/>
            </a:endParaRPr>
          </a:p>
        </p:txBody>
      </p:sp>
      <p:sp>
        <p:nvSpPr>
          <p:cNvPr id="74" name="Parallelogram 73"/>
          <p:cNvSpPr/>
          <p:nvPr/>
        </p:nvSpPr>
        <p:spPr>
          <a:xfrm flipH="1">
            <a:off x="565186" y="2265582"/>
            <a:ext cx="2167520" cy="253001"/>
          </a:xfrm>
          <a:prstGeom prst="parallelogram">
            <a:avLst>
              <a:gd name="adj" fmla="val 72009"/>
            </a:avLst>
          </a:prstGeom>
          <a:solidFill>
            <a:srgbClr val="212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3762"/>
              </a:solidFill>
            </a:endParaRPr>
          </a:p>
        </p:txBody>
      </p:sp>
      <p:sp>
        <p:nvSpPr>
          <p:cNvPr id="75" name="Round Same Side Corner Rectangle 74"/>
          <p:cNvSpPr/>
          <p:nvPr/>
        </p:nvSpPr>
        <p:spPr>
          <a:xfrm rot="10800000">
            <a:off x="759079" y="2516782"/>
            <a:ext cx="1973558" cy="425707"/>
          </a:xfrm>
          <a:prstGeom prst="round2SameRect">
            <a:avLst/>
          </a:prstGeom>
          <a:solidFill>
            <a:srgbClr val="212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Content Placeholder 1"/>
          <p:cNvSpPr txBox="1">
            <a:spLocks/>
          </p:cNvSpPr>
          <p:nvPr/>
        </p:nvSpPr>
        <p:spPr>
          <a:xfrm>
            <a:off x="823472" y="2518585"/>
            <a:ext cx="1828800" cy="423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en-US" sz="1800" b="1" dirty="0" smtClean="0">
                <a:solidFill>
                  <a:srgbClr val="FFFFFF"/>
                </a:solidFill>
                <a:latin typeface="Calibri"/>
              </a:rPr>
              <a:t>Letter of Support</a:t>
            </a:r>
            <a:endParaRPr lang="en-US" alt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5186" y="1827189"/>
            <a:ext cx="7783286" cy="457200"/>
          </a:xfrm>
          <a:prstGeom prst="rect">
            <a:avLst/>
          </a:prstGeom>
          <a:gradFill flip="none" rotWithShape="1">
            <a:gsLst>
              <a:gs pos="0">
                <a:srgbClr val="212655"/>
              </a:gs>
              <a:gs pos="94000">
                <a:srgbClr val="00A3DF"/>
              </a:gs>
              <a:gs pos="100000">
                <a:srgbClr val="00A3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Content Placeholder 1"/>
          <p:cNvSpPr>
            <a:spLocks noGrp="1"/>
          </p:cNvSpPr>
          <p:nvPr>
            <p:ph idx="1"/>
          </p:nvPr>
        </p:nvSpPr>
        <p:spPr>
          <a:xfrm>
            <a:off x="880872" y="1815759"/>
            <a:ext cx="7239000" cy="49192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Qualification Path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82" name="Isosceles Triangle 81"/>
          <p:cNvSpPr/>
          <p:nvPr/>
        </p:nvSpPr>
        <p:spPr>
          <a:xfrm rot="5400000">
            <a:off x="7986126" y="1693259"/>
            <a:ext cx="834420" cy="719328"/>
          </a:xfrm>
          <a:prstGeom prst="triangle">
            <a:avLst/>
          </a:prstGeom>
          <a:solidFill>
            <a:srgbClr val="00A3D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243072" y="2485792"/>
            <a:ext cx="2057400" cy="444824"/>
            <a:chOff x="3200400" y="1989796"/>
            <a:chExt cx="2057400" cy="444824"/>
          </a:xfrm>
        </p:grpSpPr>
        <p:sp>
          <p:nvSpPr>
            <p:cNvPr id="84" name="Round Same Side Corner Rectangle 83"/>
            <p:cNvSpPr/>
            <p:nvPr/>
          </p:nvSpPr>
          <p:spPr>
            <a:xfrm rot="10800000">
              <a:off x="3200400" y="1989796"/>
              <a:ext cx="2057400" cy="444822"/>
            </a:xfrm>
            <a:prstGeom prst="round2SameRect">
              <a:avLst/>
            </a:prstGeom>
            <a:gradFill>
              <a:gsLst>
                <a:gs pos="100000">
                  <a:srgbClr val="212655"/>
                </a:gs>
                <a:gs pos="0">
                  <a:srgbClr val="212655"/>
                </a:gs>
                <a:gs pos="0">
                  <a:srgbClr val="00B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Content Placeholder 1"/>
            <p:cNvSpPr txBox="1">
              <a:spLocks/>
            </p:cNvSpPr>
            <p:nvPr/>
          </p:nvSpPr>
          <p:spPr>
            <a:xfrm>
              <a:off x="3200400" y="2029279"/>
              <a:ext cx="2057400" cy="4053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286000" indent="-457200" algn="l" defTabSz="914400" rtl="0" eaLnBrk="1" latinLnBrk="0" hangingPunct="1">
                <a:spcBef>
                  <a:spcPct val="20000"/>
                </a:spcBef>
                <a:buFont typeface="+mj-lt"/>
                <a:buAutoNum type="arabicPeriod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itchFamily="34" charset="0"/>
                <a:buNone/>
                <a:defRPr/>
              </a:pPr>
              <a:r>
                <a:rPr lang="en-US" altLang="en-US" sz="1800" b="1" dirty="0" smtClean="0">
                  <a:solidFill>
                    <a:srgbClr val="FFFFFF"/>
                  </a:solidFill>
                  <a:latin typeface="Calibri"/>
                </a:rPr>
                <a:t>Qualification (1)</a:t>
              </a:r>
              <a:endParaRPr lang="en-US" altLang="en-US" sz="18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86" name="Parallelogram 85"/>
          <p:cNvSpPr/>
          <p:nvPr/>
        </p:nvSpPr>
        <p:spPr>
          <a:xfrm flipH="1">
            <a:off x="3100195" y="2284389"/>
            <a:ext cx="2200276" cy="202890"/>
          </a:xfrm>
          <a:prstGeom prst="parallelogram">
            <a:avLst>
              <a:gd name="adj" fmla="val 72009"/>
            </a:avLst>
          </a:prstGeom>
          <a:gradFill>
            <a:gsLst>
              <a:gs pos="100000">
                <a:srgbClr val="212655"/>
              </a:gs>
              <a:gs pos="0">
                <a:srgbClr val="212655"/>
              </a:gs>
              <a:gs pos="0">
                <a:srgbClr val="00A3DF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3762"/>
              </a:solidFill>
            </a:endParaRPr>
          </a:p>
        </p:txBody>
      </p:sp>
      <p:sp>
        <p:nvSpPr>
          <p:cNvPr id="87" name="Round Same Side Corner Rectangle 86"/>
          <p:cNvSpPr/>
          <p:nvPr/>
        </p:nvSpPr>
        <p:spPr>
          <a:xfrm rot="10800000">
            <a:off x="5633969" y="2497662"/>
            <a:ext cx="1989157" cy="444823"/>
          </a:xfrm>
          <a:prstGeom prst="round2SameRect">
            <a:avLst/>
          </a:prstGeom>
          <a:solidFill>
            <a:srgbClr val="00A3D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Content Placeholder 1"/>
          <p:cNvSpPr txBox="1">
            <a:spLocks/>
          </p:cNvSpPr>
          <p:nvPr/>
        </p:nvSpPr>
        <p:spPr>
          <a:xfrm>
            <a:off x="5715590" y="2563175"/>
            <a:ext cx="1849663" cy="353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en-US" sz="1800" b="1" dirty="0" smtClean="0">
                <a:solidFill>
                  <a:prstClr val="white"/>
                </a:solidFill>
                <a:latin typeface="Calibri"/>
              </a:rPr>
              <a:t>Qualification (2)</a:t>
            </a:r>
            <a:endParaRPr lang="en-US" alt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Parallelogram 90"/>
          <p:cNvSpPr/>
          <p:nvPr/>
        </p:nvSpPr>
        <p:spPr>
          <a:xfrm flipH="1">
            <a:off x="5452871" y="2284401"/>
            <a:ext cx="2182131" cy="232381"/>
          </a:xfrm>
          <a:prstGeom prst="parallelogram">
            <a:avLst>
              <a:gd name="adj" fmla="val 72009"/>
            </a:avLst>
          </a:prstGeom>
          <a:solidFill>
            <a:srgbClr val="00A3D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376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2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63" y="1060933"/>
            <a:ext cx="7005549" cy="653144"/>
          </a:xfrm>
        </p:spPr>
        <p:txBody>
          <a:bodyPr>
            <a:normAutofit/>
          </a:bodyPr>
          <a:lstStyle/>
          <a:p>
            <a:r>
              <a:rPr lang="en-US" sz="3000" b="1" dirty="0"/>
              <a:t>A</a:t>
            </a:r>
            <a:r>
              <a:rPr lang="en-US" sz="3000" b="1" dirty="0" smtClean="0"/>
              <a:t> Limited </a:t>
            </a:r>
            <a:r>
              <a:rPr lang="en-US" sz="3000" b="1" dirty="0"/>
              <a:t>Context of </a:t>
            </a:r>
            <a:r>
              <a:rPr lang="en-US" sz="3000" b="1" dirty="0" smtClean="0"/>
              <a:t>Use Proposal </a:t>
            </a:r>
            <a:endParaRPr lang="en-US" sz="3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BC54-3952-4783-968D-CD9C244B89D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500" y="1500552"/>
            <a:ext cx="8242300" cy="5030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500"/>
              </a:spcBef>
              <a:buClr>
                <a:srgbClr val="00877C"/>
              </a:buClr>
            </a:pPr>
            <a:r>
              <a:rPr lang="en-US" sz="2200" b="1" dirty="0" smtClean="0">
                <a:solidFill>
                  <a:srgbClr val="0070C0"/>
                </a:solidFill>
              </a:rPr>
              <a:t>Intent</a:t>
            </a:r>
          </a:p>
          <a:p>
            <a:pPr marL="182880" lvl="0" indent="-182880">
              <a:lnSpc>
                <a:spcPct val="95000"/>
              </a:lnSpc>
              <a:spcBef>
                <a:spcPts val="1500"/>
              </a:spcBef>
              <a:buClr>
                <a:srgbClr val="00877C"/>
              </a:buClr>
              <a:buFont typeface="Arial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To </a:t>
            </a:r>
            <a:r>
              <a:rPr lang="en-US" sz="1900" b="1" dirty="0">
                <a:solidFill>
                  <a:srgbClr val="000000"/>
                </a:solidFill>
              </a:rPr>
              <a:t>encourage the use </a:t>
            </a:r>
            <a:r>
              <a:rPr lang="en-US" sz="1900" dirty="0">
                <a:solidFill>
                  <a:srgbClr val="000000"/>
                </a:solidFill>
              </a:rPr>
              <a:t>of </a:t>
            </a:r>
            <a:r>
              <a:rPr lang="en-US" sz="1900" dirty="0" smtClean="0">
                <a:solidFill>
                  <a:srgbClr val="000000"/>
                </a:solidFill>
              </a:rPr>
              <a:t>6 </a:t>
            </a:r>
            <a:r>
              <a:rPr lang="en-US" sz="1900" dirty="0">
                <a:solidFill>
                  <a:srgbClr val="000000"/>
                </a:solidFill>
              </a:rPr>
              <a:t>novel biomarkers in Phase 1 NHV SAD or MAD clinical trials as </a:t>
            </a:r>
            <a:r>
              <a:rPr lang="en-US" sz="1900" dirty="0" smtClean="0">
                <a:solidFill>
                  <a:srgbClr val="000000"/>
                </a:solidFill>
              </a:rPr>
              <a:t>a </a:t>
            </a:r>
            <a:r>
              <a:rPr lang="en-US" sz="1900" b="1" dirty="0" smtClean="0">
                <a:solidFill>
                  <a:srgbClr val="000000"/>
                </a:solidFill>
              </a:rPr>
              <a:t>calculated composite group mean </a:t>
            </a:r>
            <a:r>
              <a:rPr lang="en-US" sz="1900" dirty="0" smtClean="0">
                <a:solidFill>
                  <a:srgbClr val="000000"/>
                </a:solidFill>
              </a:rPr>
              <a:t>(used in </a:t>
            </a:r>
            <a:r>
              <a:rPr lang="en-US" sz="1900" dirty="0">
                <a:solidFill>
                  <a:srgbClr val="000000"/>
                </a:solidFill>
              </a:rPr>
              <a:t>conjunction with </a:t>
            </a:r>
            <a:r>
              <a:rPr lang="en-US" sz="1900" dirty="0" err="1">
                <a:solidFill>
                  <a:srgbClr val="000000"/>
                </a:solidFill>
              </a:rPr>
              <a:t>sCr</a:t>
            </a:r>
            <a:r>
              <a:rPr lang="en-US" sz="1900" dirty="0">
                <a:solidFill>
                  <a:srgbClr val="000000"/>
                </a:solidFill>
              </a:rPr>
              <a:t>, BUN, Total Urinary Protein, and Urinary Albumin) </a:t>
            </a:r>
            <a:r>
              <a:rPr lang="en-US" sz="1900" dirty="0" smtClean="0">
                <a:solidFill>
                  <a:srgbClr val="000000"/>
                </a:solidFill>
              </a:rPr>
              <a:t>to </a:t>
            </a:r>
            <a:r>
              <a:rPr lang="en-US" sz="1900" dirty="0">
                <a:solidFill>
                  <a:srgbClr val="000000"/>
                </a:solidFill>
              </a:rPr>
              <a:t>estimate the probability of deviation of </a:t>
            </a:r>
            <a:r>
              <a:rPr lang="en-US" sz="1900" dirty="0" smtClean="0">
                <a:solidFill>
                  <a:srgbClr val="000000"/>
                </a:solidFill>
              </a:rPr>
              <a:t>a </a:t>
            </a:r>
            <a:r>
              <a:rPr lang="en-US" sz="1900" dirty="0">
                <a:solidFill>
                  <a:srgbClr val="000000"/>
                </a:solidFill>
              </a:rPr>
              <a:t>dose cohort from normal </a:t>
            </a:r>
            <a:r>
              <a:rPr lang="en-US" sz="1900" dirty="0" smtClean="0">
                <a:solidFill>
                  <a:srgbClr val="000000"/>
                </a:solidFill>
              </a:rPr>
              <a:t>variability</a:t>
            </a:r>
            <a:endParaRPr lang="en-US" sz="1900" b="1" dirty="0">
              <a:solidFill>
                <a:srgbClr val="000000"/>
              </a:solidFill>
            </a:endParaRPr>
          </a:p>
          <a:p>
            <a:pPr lvl="0">
              <a:lnSpc>
                <a:spcPct val="95000"/>
              </a:lnSpc>
              <a:spcBef>
                <a:spcPts val="1500"/>
              </a:spcBef>
              <a:buClr>
                <a:srgbClr val="00877C"/>
              </a:buClr>
            </a:pPr>
            <a:r>
              <a:rPr lang="en-US" sz="2200" b="1" dirty="0" smtClean="0">
                <a:solidFill>
                  <a:srgbClr val="0070C0"/>
                </a:solidFill>
              </a:rPr>
              <a:t>Overview </a:t>
            </a:r>
            <a:r>
              <a:rPr lang="en-US" sz="2200" b="1" dirty="0">
                <a:solidFill>
                  <a:srgbClr val="0070C0"/>
                </a:solidFill>
              </a:rPr>
              <a:t>of the Approach </a:t>
            </a:r>
          </a:p>
          <a:p>
            <a:pPr marL="182880" lvl="0" indent="-182880">
              <a:lnSpc>
                <a:spcPct val="95000"/>
              </a:lnSpc>
              <a:spcBef>
                <a:spcPts val="1500"/>
              </a:spcBef>
              <a:buClr>
                <a:srgbClr val="00877C"/>
              </a:buClr>
              <a:buFont typeface="Arial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Limited Context of Use for </a:t>
            </a:r>
            <a:r>
              <a:rPr lang="en-US" sz="1900" dirty="0" smtClean="0">
                <a:solidFill>
                  <a:srgbClr val="000000"/>
                </a:solidFill>
              </a:rPr>
              <a:t>a Composite Measure (CM) </a:t>
            </a:r>
            <a:r>
              <a:rPr lang="en-US" sz="1900" dirty="0">
                <a:solidFill>
                  <a:srgbClr val="000000"/>
                </a:solidFill>
              </a:rPr>
              <a:t>is NOT intended for individual patient safety </a:t>
            </a:r>
            <a:r>
              <a:rPr lang="en-US" sz="1900" dirty="0" smtClean="0">
                <a:solidFill>
                  <a:srgbClr val="000000"/>
                </a:solidFill>
              </a:rPr>
              <a:t>monitoring.  The </a:t>
            </a:r>
            <a:r>
              <a:rPr lang="en-US" sz="1900" dirty="0">
                <a:solidFill>
                  <a:srgbClr val="000000"/>
                </a:solidFill>
              </a:rPr>
              <a:t>goal of the Prospective </a:t>
            </a:r>
            <a:r>
              <a:rPr lang="en-US" sz="1900" dirty="0" smtClean="0">
                <a:solidFill>
                  <a:srgbClr val="000000"/>
                </a:solidFill>
              </a:rPr>
              <a:t>Studies </a:t>
            </a:r>
            <a:r>
              <a:rPr lang="en-US" sz="1900" dirty="0">
                <a:solidFill>
                  <a:srgbClr val="000000"/>
                </a:solidFill>
              </a:rPr>
              <a:t>will be to </a:t>
            </a:r>
            <a:r>
              <a:rPr lang="en-US" sz="1900" dirty="0" smtClean="0">
                <a:solidFill>
                  <a:srgbClr val="000000"/>
                </a:solidFill>
              </a:rPr>
              <a:t>qualify </a:t>
            </a:r>
            <a:r>
              <a:rPr lang="en-US" sz="1900" dirty="0">
                <a:solidFill>
                  <a:srgbClr val="000000"/>
                </a:solidFill>
              </a:rPr>
              <a:t>biomarkers for individual patient safety </a:t>
            </a:r>
            <a:r>
              <a:rPr lang="en-US" sz="1900" dirty="0" smtClean="0">
                <a:solidFill>
                  <a:srgbClr val="000000"/>
                </a:solidFill>
              </a:rPr>
              <a:t>monitoring.</a:t>
            </a:r>
            <a:endParaRPr lang="en-US" sz="1900" dirty="0">
              <a:solidFill>
                <a:srgbClr val="000000"/>
              </a:solidFill>
            </a:endParaRPr>
          </a:p>
          <a:p>
            <a:pPr marL="182880" lvl="0" indent="-182880">
              <a:lnSpc>
                <a:spcPct val="95000"/>
              </a:lnSpc>
              <a:spcBef>
                <a:spcPts val="1500"/>
              </a:spcBef>
              <a:buClr>
                <a:srgbClr val="00877C"/>
              </a:buClr>
              <a:buFont typeface="Arial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Use of the CM </a:t>
            </a:r>
            <a:r>
              <a:rPr lang="en-US" sz="1900" b="1" dirty="0" smtClean="0">
                <a:solidFill>
                  <a:srgbClr val="000000"/>
                </a:solidFill>
              </a:rPr>
              <a:t>leverages the learning phase clinical data </a:t>
            </a:r>
            <a:r>
              <a:rPr lang="en-US" sz="1900" dirty="0" smtClean="0">
                <a:solidFill>
                  <a:srgbClr val="000000"/>
                </a:solidFill>
              </a:rPr>
              <a:t>and allows Sponsors </a:t>
            </a:r>
            <a:r>
              <a:rPr lang="en-US" sz="1900" dirty="0">
                <a:solidFill>
                  <a:srgbClr val="000000"/>
                </a:solidFill>
              </a:rPr>
              <a:t>to gain experience and define an acceptable risk tolerance based on </a:t>
            </a:r>
            <a:r>
              <a:rPr lang="en-US" sz="1900" dirty="0" smtClean="0">
                <a:solidFill>
                  <a:srgbClr val="000000"/>
                </a:solidFill>
              </a:rPr>
              <a:t>the </a:t>
            </a:r>
            <a:r>
              <a:rPr lang="en-US" sz="1900" dirty="0">
                <a:solidFill>
                  <a:srgbClr val="000000"/>
                </a:solidFill>
              </a:rPr>
              <a:t>benefit/risk associated with the indication under </a:t>
            </a:r>
            <a:r>
              <a:rPr lang="en-US" sz="1900" dirty="0" smtClean="0">
                <a:solidFill>
                  <a:srgbClr val="000000"/>
                </a:solidFill>
              </a:rPr>
              <a:t>investigation</a:t>
            </a:r>
          </a:p>
          <a:p>
            <a:pPr marL="182880" lvl="0" indent="-182880">
              <a:lnSpc>
                <a:spcPct val="95000"/>
              </a:lnSpc>
              <a:spcBef>
                <a:spcPts val="1500"/>
              </a:spcBef>
              <a:buClr>
                <a:srgbClr val="00877C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A proposal has been </a:t>
            </a:r>
            <a:r>
              <a:rPr lang="en-US" sz="1900" dirty="0">
                <a:solidFill>
                  <a:srgbClr val="000000"/>
                </a:solidFill>
              </a:rPr>
              <a:t>submitted to FDA and EMA </a:t>
            </a:r>
            <a:r>
              <a:rPr lang="en-US" sz="1900" dirty="0" smtClean="0">
                <a:solidFill>
                  <a:srgbClr val="000000"/>
                </a:solidFill>
              </a:rPr>
              <a:t>in July 2015 for </a:t>
            </a:r>
            <a:r>
              <a:rPr lang="en-US" sz="1900" dirty="0">
                <a:solidFill>
                  <a:srgbClr val="000000"/>
                </a:solidFill>
              </a:rPr>
              <a:t>consideration </a:t>
            </a:r>
            <a:r>
              <a:rPr lang="en-US" sz="1900" b="1" i="1" dirty="0">
                <a:solidFill>
                  <a:srgbClr val="000000"/>
                </a:solidFill>
              </a:rPr>
              <a:t>in parallel to </a:t>
            </a:r>
            <a:r>
              <a:rPr lang="en-US" sz="1900" dirty="0">
                <a:solidFill>
                  <a:srgbClr val="000000"/>
                </a:solidFill>
              </a:rPr>
              <a:t>the Full Clinical Qualification </a:t>
            </a:r>
            <a:r>
              <a:rPr lang="en-US" sz="1900" dirty="0" smtClean="0">
                <a:solidFill>
                  <a:srgbClr val="000000"/>
                </a:solidFill>
              </a:rPr>
              <a:t>Process</a:t>
            </a: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39357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3"/>
          <p:cNvSpPr>
            <a:spLocks/>
          </p:cNvSpPr>
          <p:nvPr/>
        </p:nvSpPr>
        <p:spPr bwMode="auto">
          <a:xfrm>
            <a:off x="4744809" y="563294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>
          <a:xfrm>
            <a:off x="4278084" y="6196820"/>
            <a:ext cx="457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A65540D-26A2-458C-81F1-25D42FF068A2}" type="slidenum">
              <a:rPr lang="en-US" sz="11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40678" y="3349753"/>
            <a:ext cx="87571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Summary of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hypothetical but reasonable examples of drug development scenarios that support the patient health, scientific and business case for qualifying new translational safety biomarkers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</a:t>
            </a:r>
            <a:r>
              <a:rPr lang="en-US" sz="8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Sistare, Frank D and DeGeorge Joseph J,  Biomarkers Med 2011 5(4) 497-514]</a:t>
            </a:r>
          </a:p>
          <a:p>
            <a:pPr algn="ctr"/>
            <a:endParaRPr lang="en-US" sz="1200" dirty="0">
              <a:solidFill>
                <a:srgbClr val="002060"/>
              </a:solidFill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62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1455733"/>
              </p:ext>
            </p:extLst>
          </p:nvPr>
        </p:nvGraphicFramePr>
        <p:xfrm>
          <a:off x="88900" y="4108940"/>
          <a:ext cx="8978900" cy="2454783"/>
        </p:xfrm>
        <a:graphic>
          <a:graphicData uri="http://schemas.openxmlformats.org/drawingml/2006/table">
            <a:tbl>
              <a:tblPr/>
              <a:tblGrid>
                <a:gridCol w="1520825"/>
                <a:gridCol w="1298575"/>
                <a:gridCol w="3568700"/>
                <a:gridCol w="2590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Phase of Development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Example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Summary Description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Estimated Benefit from Deploying New Safety Biomarker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Pre-Candidate Selection Phase Applications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#1 Renal Injury De-Risked at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Cmpd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Selection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NHP exhibits renal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tox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with lead that is thought to be human relevant.  3 candidates selected for minimal study using renal biomarker longitudinal measurements.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Safest of 3 candidates selected for development to minimize drug development delay.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Preclinical GLP Animal Toxicology Studies and / or Clinical Trials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#5 Rat-only Kidney Pathology First Seen in Chronic Study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New translational kidney biomarkers demonstrate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monitorability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of kidney toxicity.  Shorter rat studies and chronic monkey studies are negative.  Clinical studies show no changes in kidney biomarkers.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Ambiguities about human safety concerns are eliminated.  $31M+ in clinical development preserved.  Delays in development avoided.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#6 Dog-only Kidney Pathology Seen in First GLP 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New translational kidney biomarkers demonstrate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monitorability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of kidney toxicity seen only in Dog w “medium” margin.  Clinical studies conducted show no changes in kidney biomarkers.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Ambiguities about human safety concerns are eliminated.  $10M+ in preclinical development preserved.  Delays in development avoided.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7200" y="3346942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4533900" y="1209592"/>
            <a:ext cx="2699238" cy="633413"/>
          </a:xfrm>
          <a:prstGeom prst="homePlate">
            <a:avLst>
              <a:gd name="adj" fmla="val 12330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3534994" y="1209592"/>
            <a:ext cx="2022474" cy="633413"/>
          </a:xfrm>
          <a:prstGeom prst="homePlate">
            <a:avLst>
              <a:gd name="adj" fmla="val 136968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2319421" y="1209592"/>
            <a:ext cx="1766919" cy="633413"/>
          </a:xfrm>
          <a:prstGeom prst="chevron">
            <a:avLst>
              <a:gd name="adj" fmla="val 8947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5219943" y="1231735"/>
            <a:ext cx="1978025" cy="523220"/>
          </a:xfrm>
          <a:prstGeom prst="homePlate">
            <a:avLst>
              <a:gd name="adj" fmla="val 16224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Clinical</a:t>
            </a:r>
          </a:p>
          <a:p>
            <a:pPr algn="ctr" defTabSz="914400"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Translation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/>
            </a:endParaRP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3593608" y="1268208"/>
            <a:ext cx="2366227" cy="523220"/>
          </a:xfrm>
          <a:prstGeom prst="homePlate">
            <a:avLst>
              <a:gd name="adj" fmla="val 128911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PreClinical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Development</a:t>
            </a:r>
          </a:p>
        </p:txBody>
      </p:sp>
      <p:sp>
        <p:nvSpPr>
          <p:cNvPr id="67" name="AutoShape 8"/>
          <p:cNvSpPr>
            <a:spLocks noChangeArrowheads="1"/>
          </p:cNvSpPr>
          <p:nvPr/>
        </p:nvSpPr>
        <p:spPr bwMode="auto">
          <a:xfrm>
            <a:off x="2655270" y="1267537"/>
            <a:ext cx="1454150" cy="517525"/>
          </a:xfrm>
          <a:prstGeom prst="homePlate">
            <a:avLst>
              <a:gd name="adj" fmla="val 7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Lead Optimization</a:t>
            </a:r>
          </a:p>
        </p:txBody>
      </p:sp>
      <p:sp>
        <p:nvSpPr>
          <p:cNvPr id="68" name="AutoShape 26"/>
          <p:cNvSpPr>
            <a:spLocks noChangeArrowheads="1"/>
          </p:cNvSpPr>
          <p:nvPr/>
        </p:nvSpPr>
        <p:spPr bwMode="auto">
          <a:xfrm>
            <a:off x="70337" y="1221316"/>
            <a:ext cx="1617785" cy="633413"/>
          </a:xfrm>
          <a:prstGeom prst="chevron">
            <a:avLst>
              <a:gd name="adj" fmla="val 75376"/>
            </a:avLst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sp>
        <p:nvSpPr>
          <p:cNvPr id="69" name="AutoShape 27"/>
          <p:cNvSpPr>
            <a:spLocks noChangeArrowheads="1"/>
          </p:cNvSpPr>
          <p:nvPr/>
        </p:nvSpPr>
        <p:spPr bwMode="auto">
          <a:xfrm>
            <a:off x="275004" y="1372411"/>
            <a:ext cx="1681004" cy="307777"/>
          </a:xfrm>
          <a:prstGeom prst="homePlate">
            <a:avLst>
              <a:gd name="adj" fmla="val 1192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Pre Lead ID</a:t>
            </a:r>
          </a:p>
        </p:txBody>
      </p:sp>
      <p:sp>
        <p:nvSpPr>
          <p:cNvPr id="70" name="AutoShape 26"/>
          <p:cNvSpPr>
            <a:spLocks noChangeArrowheads="1"/>
          </p:cNvSpPr>
          <p:nvPr/>
        </p:nvSpPr>
        <p:spPr bwMode="auto">
          <a:xfrm>
            <a:off x="6394938" y="1209593"/>
            <a:ext cx="1484669" cy="633413"/>
          </a:xfrm>
          <a:prstGeom prst="chevron">
            <a:avLst>
              <a:gd name="adj" fmla="val 75376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sp>
        <p:nvSpPr>
          <p:cNvPr id="71" name="AutoShape 27"/>
          <p:cNvSpPr>
            <a:spLocks noChangeArrowheads="1"/>
          </p:cNvSpPr>
          <p:nvPr/>
        </p:nvSpPr>
        <p:spPr bwMode="auto">
          <a:xfrm>
            <a:off x="6693388" y="1373899"/>
            <a:ext cx="1269563" cy="304800"/>
          </a:xfrm>
          <a:prstGeom prst="homePlate">
            <a:avLst>
              <a:gd name="adj" fmla="val 1192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Filing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/>
            </a:endParaRPr>
          </a:p>
        </p:txBody>
      </p:sp>
      <p:sp>
        <p:nvSpPr>
          <p:cNvPr id="72" name="AutoShape 26"/>
          <p:cNvSpPr>
            <a:spLocks noChangeArrowheads="1"/>
          </p:cNvSpPr>
          <p:nvPr/>
        </p:nvSpPr>
        <p:spPr bwMode="auto">
          <a:xfrm>
            <a:off x="7403680" y="1209593"/>
            <a:ext cx="1658258" cy="633413"/>
          </a:xfrm>
          <a:prstGeom prst="chevron">
            <a:avLst>
              <a:gd name="adj" fmla="val 75376"/>
            </a:avLst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sp>
        <p:nvSpPr>
          <p:cNvPr id="73" name="AutoShape 27"/>
          <p:cNvSpPr>
            <a:spLocks noChangeArrowheads="1"/>
          </p:cNvSpPr>
          <p:nvPr/>
        </p:nvSpPr>
        <p:spPr bwMode="auto">
          <a:xfrm>
            <a:off x="7716175" y="1264689"/>
            <a:ext cx="1498163" cy="523220"/>
          </a:xfrm>
          <a:prstGeom prst="homePlate">
            <a:avLst>
              <a:gd name="adj" fmla="val 1192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Post</a:t>
            </a:r>
          </a:p>
          <a:p>
            <a:pPr algn="ctr" defTabSz="914400"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Marketing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/>
            </a:endParaRPr>
          </a:p>
        </p:txBody>
      </p:sp>
      <p:sp>
        <p:nvSpPr>
          <p:cNvPr id="74" name="AutoShape 5"/>
          <p:cNvSpPr>
            <a:spLocks noChangeArrowheads="1"/>
          </p:cNvSpPr>
          <p:nvPr/>
        </p:nvSpPr>
        <p:spPr bwMode="auto">
          <a:xfrm>
            <a:off x="1115506" y="1220012"/>
            <a:ext cx="1791817" cy="630942"/>
          </a:xfrm>
          <a:prstGeom prst="chevron">
            <a:avLst>
              <a:gd name="adj" fmla="val 89474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sp>
        <p:nvSpPr>
          <p:cNvPr id="75" name="AutoShape 8"/>
          <p:cNvSpPr>
            <a:spLocks noChangeArrowheads="1"/>
          </p:cNvSpPr>
          <p:nvPr/>
        </p:nvSpPr>
        <p:spPr bwMode="auto">
          <a:xfrm>
            <a:off x="1459524" y="1267538"/>
            <a:ext cx="1508895" cy="523220"/>
          </a:xfrm>
          <a:prstGeom prst="homePlate">
            <a:avLst>
              <a:gd name="adj" fmla="val 7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Lead 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</a:rPr>
              <a:t>Identification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75539" y="1809866"/>
            <a:ext cx="0" cy="35760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5693" y="2063270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Candidate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54" y="1849221"/>
            <a:ext cx="4783853" cy="1573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3410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1189892"/>
            <a:ext cx="8593016" cy="94462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about “Translation” to </a:t>
            </a:r>
            <a:br>
              <a:rPr lang="en-US" sz="3600" b="1" dirty="0" smtClean="0"/>
            </a:br>
            <a:r>
              <a:rPr lang="en-US" sz="3600" b="1" dirty="0" smtClean="0"/>
              <a:t>Lead Op and even Lead ID Applications?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6583" y="2212734"/>
            <a:ext cx="4781550" cy="1278545"/>
            <a:chOff x="715841" y="2658208"/>
            <a:chExt cx="4781550" cy="127854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41" y="2658208"/>
              <a:ext cx="4781550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13" y="3765303"/>
              <a:ext cx="4772025" cy="171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9" y="3626093"/>
            <a:ext cx="5838825" cy="3066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134461"/>
            <a:ext cx="5781675" cy="171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17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73949" y="5794345"/>
            <a:ext cx="11080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ct val="40000"/>
              </a:spcBef>
              <a:spcAft>
                <a:spcPts val="0"/>
              </a:spcAft>
              <a:buClr>
                <a:srgbClr val="71A0C0"/>
              </a:buClr>
            </a:pPr>
            <a:r>
              <a:rPr lang="en-US" sz="1000" i="1" dirty="0">
                <a:solidFill>
                  <a:srgbClr val="1C1C1C"/>
                </a:solidFill>
                <a:latin typeface="Arial"/>
                <a:sym typeface="Wingdings" pitchFamily="2" charset="2"/>
              </a:rPr>
              <a:t>Nature Biotech</a:t>
            </a:r>
            <a:r>
              <a:rPr lang="en-US" sz="1000" dirty="0">
                <a:solidFill>
                  <a:srgbClr val="1C1C1C"/>
                </a:solidFill>
                <a:latin typeface="Arial"/>
                <a:sym typeface="Wingdings" pitchFamily="2" charset="2"/>
              </a:rPr>
              <a:t>. May 2010; </a:t>
            </a:r>
            <a:r>
              <a:rPr lang="en-US" sz="1000" dirty="0" smtClean="0">
                <a:solidFill>
                  <a:srgbClr val="1C1C1C"/>
                </a:solidFill>
                <a:latin typeface="Arial"/>
                <a:sym typeface="Wingdings" pitchFamily="2" charset="2"/>
              </a:rPr>
              <a:t>10 </a:t>
            </a:r>
            <a:r>
              <a:rPr lang="en-US" sz="1000" dirty="0">
                <a:solidFill>
                  <a:srgbClr val="1C1C1C"/>
                </a:solidFill>
                <a:latin typeface="Arial"/>
                <a:sym typeface="Wingdings" pitchFamily="2" charset="2"/>
              </a:rPr>
              <a:t>manuscripts.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79057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336009" y="771583"/>
            <a:ext cx="8229600" cy="960437"/>
          </a:xfrm>
        </p:spPr>
        <p:txBody>
          <a:bodyPr>
            <a:noAutofit/>
          </a:bodyPr>
          <a:lstStyle/>
          <a:p>
            <a:pPr algn="l"/>
            <a:r>
              <a:rPr lang="de-CH" altLang="en-US" sz="2800" b="1" dirty="0" smtClean="0"/>
              <a:t>EMA &amp; FDA - 2008</a:t>
            </a:r>
            <a:br>
              <a:rPr lang="de-CH" altLang="en-US" sz="2800" b="1" dirty="0" smtClean="0"/>
            </a:br>
            <a:r>
              <a:rPr lang="de-CH" altLang="en-US" sz="2800" b="1" dirty="0" smtClean="0"/>
              <a:t>CPath PSTC Receives Favorable Qualification Decisions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73" r="3365"/>
          <a:stretch>
            <a:fillRect/>
          </a:stretch>
        </p:blipFill>
        <p:spPr bwMode="auto">
          <a:xfrm>
            <a:off x="560387" y="1874837"/>
            <a:ext cx="51911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401179138"/>
              </p:ext>
            </p:extLst>
          </p:nvPr>
        </p:nvGraphicFramePr>
        <p:xfrm>
          <a:off x="5170917" y="1828800"/>
          <a:ext cx="3498850" cy="3733800"/>
        </p:xfrm>
        <a:graphic>
          <a:graphicData uri="http://schemas.openxmlformats.org/presentationml/2006/ole">
            <p:oleObj spid="_x0000_s1042" name="Acrobat Document" r:id="rId6" imgW="6885000" imgH="8910000" progId="AcroExch.Document.7">
              <p:embed/>
            </p:oleObj>
          </a:graphicData>
        </a:graphic>
      </p:graphicFrame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5" y="4026566"/>
            <a:ext cx="45815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6323" y="1719343"/>
            <a:ext cx="8324850" cy="4829175"/>
          </a:xfrm>
          <a:prstGeom prst="rect">
            <a:avLst/>
          </a:prstGeom>
          <a:solidFill>
            <a:schemeClr val="bg1"/>
          </a:solidFill>
          <a:ln w="63500" algn="ctr">
            <a:solidFill>
              <a:srgbClr val="006666"/>
            </a:solidFill>
            <a:miter lim="800000"/>
            <a:headEnd/>
            <a:tailEnd/>
          </a:ln>
        </p:spPr>
        <p:txBody>
          <a:bodyPr anchor="ctr" anchorCtr="1"/>
          <a:lstStyle>
            <a:lvl1pPr marL="177800" indent="-177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r>
              <a:rPr lang="de-CH" altLang="en-US" sz="2200">
                <a:solidFill>
                  <a:srgbClr val="292929"/>
                </a:solidFill>
                <a:latin typeface="Arial" charset="0"/>
                <a:cs typeface="Arial" charset="0"/>
              </a:rPr>
              <a:t>Following assessment, both regulatory agencies came to the conclusions that:</a:t>
            </a:r>
          </a:p>
          <a:p>
            <a:pPr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4F81BD"/>
              </a:buClr>
              <a:buFontTx/>
              <a:buChar char="•"/>
            </a:pPr>
            <a:r>
              <a:rPr lang="de-CH" altLang="en-US" sz="2200">
                <a:solidFill>
                  <a:srgbClr val="292929"/>
                </a:solidFill>
                <a:latin typeface="Arial" charset="0"/>
                <a:cs typeface="Arial" charset="0"/>
              </a:rPr>
              <a:t>the renal biomarkers submitted </a:t>
            </a:r>
            <a:r>
              <a:rPr lang="de-CH" altLang="en-US" sz="2200" b="1" i="1">
                <a:solidFill>
                  <a:srgbClr val="4F81BD"/>
                </a:solidFill>
                <a:latin typeface="Arial" charset="0"/>
                <a:cs typeface="Arial" charset="0"/>
              </a:rPr>
              <a:t>were acceptable in the context of non-clinical drug development</a:t>
            </a:r>
            <a:r>
              <a:rPr lang="de-CH" altLang="en-US" sz="2200">
                <a:solidFill>
                  <a:srgbClr val="292929"/>
                </a:solidFill>
                <a:latin typeface="Arial" charset="0"/>
                <a:cs typeface="Arial" charset="0"/>
              </a:rPr>
              <a:t> for detection of acute drug-induced renal toxicity; </a:t>
            </a:r>
          </a:p>
          <a:p>
            <a:pPr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4F81BD"/>
              </a:buClr>
              <a:buFontTx/>
              <a:buChar char="•"/>
            </a:pPr>
            <a:r>
              <a:rPr lang="de-CH" altLang="en-US" sz="2200">
                <a:solidFill>
                  <a:srgbClr val="292929"/>
                </a:solidFill>
                <a:latin typeface="Arial" charset="0"/>
                <a:cs typeface="Arial" charset="0"/>
              </a:rPr>
              <a:t>the renal biomarkers provide additional and complementary information to the currently available standards; </a:t>
            </a:r>
          </a:p>
          <a:p>
            <a:pPr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4F81BD"/>
              </a:buClr>
              <a:buFontTx/>
              <a:buChar char="•"/>
            </a:pPr>
            <a:r>
              <a:rPr lang="de-CH" altLang="en-US" sz="2200" b="1" i="1">
                <a:solidFill>
                  <a:srgbClr val="4F81BD"/>
                </a:solidFill>
                <a:latin typeface="Arial" charset="0"/>
                <a:cs typeface="Arial" charset="0"/>
              </a:rPr>
              <a:t>the use of renal biomarkers in clinical trials is to be considered on a case-by-case basis</a:t>
            </a:r>
            <a:r>
              <a:rPr lang="de-CH" altLang="en-US" sz="2200">
                <a:solidFill>
                  <a:srgbClr val="292929"/>
                </a:solidFill>
                <a:latin typeface="Arial" charset="0"/>
                <a:cs typeface="Arial" charset="0"/>
              </a:rPr>
              <a:t> in order to gather further data to qualify their usefulness in monitoring drug-induced renal toxicity in man. </a:t>
            </a:r>
          </a:p>
        </p:txBody>
      </p:sp>
    </p:spTree>
    <p:extLst>
      <p:ext uri="{BB962C8B-B14F-4D97-AF65-F5344CB8AC3E}">
        <p14:creationId xmlns="" xmlns:p14="http://schemas.microsoft.com/office/powerpoint/2010/main" val="415840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846" y="1776200"/>
            <a:ext cx="2208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Katerina Vlasakova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</a:rPr>
              <a:t>Zoltan Erdos </a:t>
            </a: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Wendy </a:t>
            </a:r>
            <a:r>
              <a:rPr lang="en-US" sz="1200" dirty="0">
                <a:solidFill>
                  <a:srgbClr val="000000"/>
                </a:solidFill>
              </a:rPr>
              <a:t>Bailey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</a:rPr>
              <a:t>Kathy McNulty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</a:rPr>
              <a:t>Valerie </a:t>
            </a:r>
            <a:r>
              <a:rPr lang="en-US" sz="1200" dirty="0" smtClean="0">
                <a:solidFill>
                  <a:srgbClr val="000000"/>
                </a:solidFill>
              </a:rPr>
              <a:t>Chapeau-Campredon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</a:rPr>
              <a:t>Nathalie </a:t>
            </a:r>
            <a:r>
              <a:rPr lang="en-US" sz="1200" dirty="0" smtClean="0">
                <a:solidFill>
                  <a:srgbClr val="000000"/>
                </a:solidFill>
              </a:rPr>
              <a:t>Mokrzycki</a:t>
            </a: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Nagaraja Muniappa</a:t>
            </a:r>
          </a:p>
          <a:p>
            <a:pPr>
              <a:lnSpc>
                <a:spcPts val="1600"/>
              </a:lnSpc>
            </a:pPr>
            <a:r>
              <a:rPr lang="en-US" sz="1200" kern="0" dirty="0">
                <a:solidFill>
                  <a:srgbClr val="000000"/>
                </a:solidFill>
              </a:rPr>
              <a:t>Sean </a:t>
            </a:r>
            <a:r>
              <a:rPr lang="en-US" sz="1200" kern="0" dirty="0" smtClean="0">
                <a:solidFill>
                  <a:srgbClr val="000000"/>
                </a:solidFill>
              </a:rPr>
              <a:t>Troth</a:t>
            </a:r>
          </a:p>
          <a:p>
            <a:pPr>
              <a:lnSpc>
                <a:spcPts val="1600"/>
              </a:lnSpc>
            </a:pPr>
            <a:r>
              <a:rPr lang="en-US" sz="1200" kern="0" dirty="0" smtClean="0">
                <a:solidFill>
                  <a:srgbClr val="000000"/>
                </a:solidFill>
              </a:rPr>
              <a:t>David </a:t>
            </a:r>
            <a:r>
              <a:rPr lang="en-US" sz="1200" kern="0" dirty="0" err="1" smtClean="0">
                <a:solidFill>
                  <a:srgbClr val="000000"/>
                </a:solidFill>
              </a:rPr>
              <a:t>Gerhold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</a:rPr>
              <a:t>Dan Holder</a:t>
            </a: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Yi-Zhong Eddie </a:t>
            </a:r>
            <a:r>
              <a:rPr lang="en-US" sz="1200" dirty="0">
                <a:solidFill>
                  <a:srgbClr val="000000"/>
                </a:solidFill>
              </a:rPr>
              <a:t>Gu</a:t>
            </a: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Warren Glaab</a:t>
            </a: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Takayuki Tsuchiya</a:t>
            </a: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Robert Peiffer</a:t>
            </a: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Larry Handt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54198" y="1709233"/>
            <a:ext cx="2859438" cy="470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marL="0" marR="0" lvl="0" indent="0" defTabSz="91440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Amgen</a:t>
            </a: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Wayne Tsuji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ts val="325"/>
              </a:spcBef>
              <a:spcAft>
                <a:spcPts val="200"/>
              </a:spcAft>
              <a:buClr>
                <a:srgbClr val="330066"/>
              </a:buClr>
              <a:buSzPct val="7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AstraZeneca</a:t>
            </a: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Scott Adler</a:t>
            </a:r>
          </a:p>
          <a:p>
            <a:pPr lvl="0" fontAlgn="auto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Brigham &amp; Women’s Hospital/    Dana Farber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Sushrut Waikar, Robert 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Haddad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Denver National Jewish Hospital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Mimi 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Saavedra</a:t>
            </a:r>
            <a:endParaRPr kumimoji="0" lang="en-US" sz="1200" b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C-Path</a:t>
            </a: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Amanda Baker, Martin Cisneroz, </a:t>
            </a:r>
            <a:b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Nicholas King, Gary Lundstrom, John-Michael Sauer,</a:t>
            </a:r>
            <a:r>
              <a:rPr kumimoji="0" lang="en-US" sz="12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Elizabeth Walker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FDA</a:t>
            </a: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Melanie Blank, Aliza Thompson</a:t>
            </a:r>
          </a:p>
          <a:p>
            <a:pPr marL="0" marR="0" lvl="0" indent="0" defTabSz="91440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FNIH</a:t>
            </a: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Jessica Ratay, Maria Vassileva</a:t>
            </a:r>
          </a:p>
          <a:p>
            <a:pPr marL="0" marR="0" lvl="0" indent="0" defTabSz="91440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Johnson </a:t>
            </a: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&amp; </a:t>
            </a: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Johnson</a:t>
            </a: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James Lenhard, Robin Mogg </a:t>
            </a:r>
          </a:p>
          <a:p>
            <a:pPr marL="0" marR="0" lvl="0" indent="0" defTabSz="91440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Lilly</a:t>
            </a: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James Voelker</a:t>
            </a:r>
          </a:p>
          <a:p>
            <a:pPr defTabSz="914400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NIH/NIDDK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Paul Kimmel </a:t>
            </a:r>
          </a:p>
          <a:p>
            <a:pPr marL="0" marR="0" lvl="0" indent="0" defTabSz="91440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buFont typeface="Wingdings" pitchFamily="2" charset="2"/>
              <a:buNone/>
              <a:tabLst>
                <a:tab pos="0" algn="l"/>
              </a:tabLst>
              <a:defRPr/>
            </a:pPr>
            <a:endParaRPr kumimoji="0" lang="en-US" sz="120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4343400" y="6583680"/>
            <a:ext cx="457200" cy="274320"/>
          </a:xfrm>
          <a:prstGeom prst="rect">
            <a:avLst/>
          </a:prstGeom>
        </p:spPr>
        <p:txBody>
          <a:bodyPr/>
          <a:lstStyle/>
          <a:p>
            <a:fld id="{DA65540D-26A2-458C-81F1-25D42FF068A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54200" y="1172795"/>
            <a:ext cx="5602636" cy="5705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lvl="0" algn="ctr">
              <a:lnSpc>
                <a:spcPts val="1550"/>
              </a:lnSpc>
            </a:pPr>
            <a:r>
              <a:rPr lang="en-US" sz="1400" b="1" kern="0" dirty="0">
                <a:solidFill>
                  <a:sysClr val="windowText" lastClr="000000"/>
                </a:solidFill>
              </a:rPr>
              <a:t>FNIH 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>BC/CPath 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PSTC 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400" b="1" kern="0" dirty="0" smtClean="0">
                <a:solidFill>
                  <a:sysClr val="windowText" lastClr="000000"/>
                </a:solidFill>
              </a:rPr>
            </a:br>
            <a:r>
              <a:rPr lang="en-US" sz="1400" b="1" kern="0" dirty="0" smtClean="0">
                <a:solidFill>
                  <a:sysClr val="windowText" lastClr="000000"/>
                </a:solidFill>
              </a:rPr>
              <a:t>Kidney 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Safety Biomarker Project 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>Team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1866" y="1682416"/>
            <a:ext cx="2952841" cy="502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Merck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Irene Nunes, Elizabeth Ommen, Frank Sistare, Michael Tanen, Michael Topper </a:t>
            </a:r>
            <a:endParaRPr lang="en-US" sz="1200" b="1" kern="0" dirty="0" smtClean="0">
              <a:solidFill>
                <a:sysClr val="windowText" lastClr="000000"/>
              </a:solidFill>
            </a:endParaRPr>
          </a:p>
          <a:p>
            <a:pPr lvl="0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 smtClean="0">
                <a:solidFill>
                  <a:sysClr val="windowText" lastClr="000000"/>
                </a:solidFill>
              </a:rPr>
              <a:t>PSTC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Stefan Sultana (Novartis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) </a:t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en-US" sz="1200" kern="0" dirty="0" smtClean="0">
                <a:solidFill>
                  <a:sysClr val="windowText" lastClr="000000"/>
                </a:solidFill>
              </a:rPr>
              <a:t>Jaromir </a:t>
            </a:r>
            <a:r>
              <a:rPr lang="en-US" sz="1200" kern="0" dirty="0">
                <a:solidFill>
                  <a:sysClr val="windowText" lastClr="000000"/>
                </a:solidFill>
              </a:rPr>
              <a:t>Mikl (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Boehringer-Ingelheim) </a:t>
            </a:r>
            <a:r>
              <a:rPr lang="en-US" sz="1200" kern="0" dirty="0">
                <a:solidFill>
                  <a:sysClr val="windowText" lastClr="000000"/>
                </a:solidFill>
              </a:rPr>
              <a:t>Steven Piccoli (BMS) </a:t>
            </a:r>
          </a:p>
          <a:p>
            <a:pPr lvl="0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Pfizer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Gary Friedman </a:t>
            </a:r>
          </a:p>
          <a:p>
            <a:pPr lvl="0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University of Minnesota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Joanne Billings</a:t>
            </a:r>
          </a:p>
          <a:p>
            <a:pPr lvl="0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University of Alabama </a:t>
            </a:r>
            <a:r>
              <a:rPr lang="en-US" sz="1200" b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b="1" kern="0" dirty="0" smtClean="0">
                <a:solidFill>
                  <a:sysClr val="windowText" lastClr="000000"/>
                </a:solidFill>
              </a:rPr>
            </a:br>
            <a:r>
              <a:rPr lang="en-US" sz="1200" b="1" kern="0" dirty="0" smtClean="0">
                <a:solidFill>
                  <a:sysClr val="windowText" lastClr="000000"/>
                </a:solidFill>
              </a:rPr>
              <a:t>at </a:t>
            </a:r>
            <a:r>
              <a:rPr lang="en-US" sz="1200" b="1" kern="0" dirty="0">
                <a:solidFill>
                  <a:sysClr val="windowText" lastClr="000000"/>
                </a:solidFill>
              </a:rPr>
              <a:t>Birmingham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Gary Cutter, David Warnock</a:t>
            </a:r>
          </a:p>
          <a:p>
            <a:pPr lvl="0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University of California, </a:t>
            </a:r>
            <a:r>
              <a:rPr lang="en-US" sz="1200" b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b="1" kern="0" dirty="0" smtClean="0">
                <a:solidFill>
                  <a:sysClr val="windowText" lastClr="000000"/>
                </a:solidFill>
              </a:rPr>
            </a:br>
            <a:r>
              <a:rPr lang="en-US" sz="1200" b="1" kern="0" dirty="0" smtClean="0">
                <a:solidFill>
                  <a:sysClr val="windowText" lastClr="000000"/>
                </a:solidFill>
              </a:rPr>
              <a:t>San </a:t>
            </a:r>
            <a:r>
              <a:rPr lang="en-US" sz="1200" b="1" kern="0" dirty="0">
                <a:solidFill>
                  <a:sysClr val="windowText" lastClr="000000"/>
                </a:solidFill>
              </a:rPr>
              <a:t>Diego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 err="1">
                <a:solidFill>
                  <a:sysClr val="windowText" lastClr="000000"/>
                </a:solidFill>
              </a:rPr>
              <a:t>Ravindra</a:t>
            </a:r>
            <a:r>
              <a:rPr lang="en-US" sz="1200" kern="0" dirty="0">
                <a:solidFill>
                  <a:sysClr val="windowText" lastClr="000000"/>
                </a:solidFill>
              </a:rPr>
              <a:t> Mehta</a:t>
            </a:r>
          </a:p>
          <a:p>
            <a:pPr lvl="0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University of Southern California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Paul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Beringer</a:t>
            </a:r>
            <a:endParaRPr lang="en-US" sz="1200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University of Texas </a:t>
            </a:r>
            <a:r>
              <a:rPr lang="en-US" sz="1200" b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b="1" kern="0" dirty="0" smtClean="0">
                <a:solidFill>
                  <a:sysClr val="windowText" lastClr="000000"/>
                </a:solidFill>
              </a:rPr>
            </a:br>
            <a:r>
              <a:rPr lang="en-US" sz="1200" b="1" kern="0" dirty="0" smtClean="0">
                <a:solidFill>
                  <a:sysClr val="windowText" lastClr="000000"/>
                </a:solidFill>
              </a:rPr>
              <a:t>MD </a:t>
            </a:r>
            <a:r>
              <a:rPr lang="en-US" sz="1200" b="1" kern="0" dirty="0">
                <a:solidFill>
                  <a:sysClr val="windowText" lastClr="000000"/>
                </a:solidFill>
              </a:rPr>
              <a:t>Anderson Cancer Center</a:t>
            </a:r>
            <a:r>
              <a:rPr lang="en-US" sz="1200" kern="0" dirty="0">
                <a:solidFill>
                  <a:sysClr val="windowText" lastClr="000000"/>
                </a:solidFill>
              </a:rPr>
              <a:t/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Ala Abudayyeh, Bonnie </a:t>
            </a:r>
            <a:r>
              <a:rPr lang="en-US" sz="1200" kern="0" dirty="0" err="1" smtClean="0">
                <a:solidFill>
                  <a:sysClr val="windowText" lastClr="000000"/>
                </a:solidFill>
              </a:rPr>
              <a:t>Glisson</a:t>
            </a:r>
            <a:endParaRPr lang="en-US" sz="1200" kern="0" dirty="0" smtClean="0">
              <a:solidFill>
                <a:sysClr val="windowText" lastClr="000000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330066"/>
              </a:buClr>
              <a:buSzPct val="70000"/>
              <a:tabLst>
                <a:tab pos="0" algn="l"/>
              </a:tabLs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University of Utah                                                                  </a:t>
            </a:r>
            <a:r>
              <a:rPr lang="en-US" sz="1200" kern="0" dirty="0">
                <a:solidFill>
                  <a:sysClr val="windowText" lastClr="000000"/>
                </a:solidFill>
              </a:rPr>
              <a:t>David 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Young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846" y="1194776"/>
            <a:ext cx="2045776" cy="5603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>
              <a:lnSpc>
                <a:spcPts val="1550"/>
              </a:lnSpc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Merck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Animal Study Data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847" y="5297827"/>
            <a:ext cx="2045776" cy="5603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>
              <a:lnSpc>
                <a:spcPts val="1550"/>
              </a:lnSpc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Mesothelioma </a:t>
            </a:r>
            <a:b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Learning Phase Data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845" y="5844107"/>
            <a:ext cx="220850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Joseph Bonventre 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Sushrut Waikar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012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Title 1"/>
          <p:cNvSpPr>
            <a:spLocks/>
          </p:cNvSpPr>
          <p:nvPr/>
        </p:nvSpPr>
        <p:spPr bwMode="auto">
          <a:xfrm>
            <a:off x="4498975" y="1342291"/>
            <a:ext cx="45243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lnSpc>
                <a:spcPct val="90000"/>
              </a:lnSpc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lnSpc>
                <a:spcPct val="90000"/>
              </a:lnSpc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lnSpc>
                <a:spcPct val="90000"/>
              </a:lnSpc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lnSpc>
                <a:spcPct val="90000"/>
              </a:lnSpc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i="1" dirty="0" smtClean="0">
                <a:solidFill>
                  <a:srgbClr val="000000"/>
                </a:solidFill>
              </a:rPr>
              <a:t>The Hypothesis</a:t>
            </a:r>
            <a:r>
              <a:rPr lang="en-US" altLang="en-US" sz="1800" i="1" dirty="0">
                <a:solidFill>
                  <a:srgbClr val="000000"/>
                </a:solidFill>
              </a:rPr>
              <a:t>:</a:t>
            </a:r>
            <a:br>
              <a:rPr lang="en-US" altLang="en-US" sz="1800" i="1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New translational kidney safety biomarkers will: 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600" b="0" dirty="0">
                <a:solidFill>
                  <a:srgbClr val="000000"/>
                </a:solidFill>
              </a:rPr>
              <a:t>1)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</a:rPr>
              <a:t>report injuries to different segments of the 	nephron, </a:t>
            </a:r>
            <a:br>
              <a:rPr lang="en-US" altLang="en-US" sz="1600" b="0" dirty="0">
                <a:solidFill>
                  <a:srgbClr val="000000"/>
                </a:solidFill>
              </a:rPr>
            </a:br>
            <a:r>
              <a:rPr lang="en-US" altLang="en-US" sz="1600" b="0" dirty="0">
                <a:solidFill>
                  <a:srgbClr val="000000"/>
                </a:solidFill>
              </a:rPr>
              <a:t>2) respond earlier and be more sensitive than   	BUN and </a:t>
            </a:r>
            <a:r>
              <a:rPr lang="en-US" altLang="en-US" sz="1600" b="0" dirty="0" err="1">
                <a:solidFill>
                  <a:srgbClr val="000000"/>
                </a:solidFill>
              </a:rPr>
              <a:t>sCr</a:t>
            </a:r>
            <a:r>
              <a:rPr lang="en-US" altLang="en-US" sz="1600" b="0" dirty="0">
                <a:solidFill>
                  <a:srgbClr val="000000"/>
                </a:solidFill>
              </a:rPr>
              <a:t>, </a:t>
            </a:r>
            <a:br>
              <a:rPr lang="en-US" altLang="en-US" sz="1600" b="0" dirty="0">
                <a:solidFill>
                  <a:srgbClr val="000000"/>
                </a:solidFill>
              </a:rPr>
            </a:br>
            <a:r>
              <a:rPr lang="en-US" altLang="en-US" sz="1600" b="0" dirty="0">
                <a:solidFill>
                  <a:srgbClr val="000000"/>
                </a:solidFill>
              </a:rPr>
              <a:t>3) report on dysfunction, AND damage, AND 	</a:t>
            </a:r>
            <a:r>
              <a:rPr lang="en-US" altLang="en-US" sz="1600" b="0" dirty="0" err="1">
                <a:solidFill>
                  <a:srgbClr val="000000"/>
                </a:solidFill>
              </a:rPr>
              <a:t>histopathologic</a:t>
            </a:r>
            <a:r>
              <a:rPr lang="en-US" altLang="en-US" sz="1600" b="0" dirty="0">
                <a:solidFill>
                  <a:srgbClr val="000000"/>
                </a:solidFill>
              </a:rPr>
              <a:t> injury response processes 	(e.g., degeneration, regeneration, 	</a:t>
            </a:r>
            <a:r>
              <a:rPr lang="en-US" altLang="en-US" sz="1600" b="0" dirty="0" err="1">
                <a:solidFill>
                  <a:srgbClr val="000000"/>
                </a:solidFill>
              </a:rPr>
              <a:t>dilitation</a:t>
            </a:r>
            <a:r>
              <a:rPr lang="en-US" altLang="en-US" sz="1600" b="0" dirty="0">
                <a:solidFill>
                  <a:srgbClr val="000000"/>
                </a:solidFill>
              </a:rPr>
              <a:t>, etc.) </a:t>
            </a:r>
            <a:br>
              <a:rPr lang="en-US" altLang="en-US" sz="1600" b="0" dirty="0">
                <a:solidFill>
                  <a:srgbClr val="000000"/>
                </a:solidFill>
              </a:rPr>
            </a:br>
            <a:r>
              <a:rPr lang="en-US" altLang="en-US" sz="1600" b="0" dirty="0">
                <a:solidFill>
                  <a:srgbClr val="000000"/>
                </a:solidFill>
              </a:rPr>
              <a:t>4) inform patient prognosis,</a:t>
            </a:r>
            <a:br>
              <a:rPr lang="en-US" altLang="en-US" sz="1600" b="0" dirty="0">
                <a:solidFill>
                  <a:srgbClr val="000000"/>
                </a:solidFill>
              </a:rPr>
            </a:br>
            <a:r>
              <a:rPr lang="en-US" altLang="en-US" sz="1600" b="0" dirty="0">
                <a:solidFill>
                  <a:srgbClr val="000000"/>
                </a:solidFill>
              </a:rPr>
              <a:t>5) enable </a:t>
            </a:r>
            <a:r>
              <a:rPr lang="en-US" altLang="en-US" sz="1600" b="0" dirty="0" smtClean="0">
                <a:solidFill>
                  <a:srgbClr val="000000"/>
                </a:solidFill>
              </a:rPr>
              <a:t>clinical drug </a:t>
            </a:r>
            <a:r>
              <a:rPr lang="en-US" altLang="en-US" sz="1600" b="0" dirty="0">
                <a:solidFill>
                  <a:srgbClr val="000000"/>
                </a:solidFill>
              </a:rPr>
              <a:t>development.</a:t>
            </a:r>
            <a:r>
              <a:rPr lang="en-US" altLang="en-US" sz="1300" b="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28014" name="Group 14"/>
          <p:cNvGrpSpPr>
            <a:grpSpLocks/>
          </p:cNvGrpSpPr>
          <p:nvPr/>
        </p:nvGrpSpPr>
        <p:grpSpPr bwMode="auto">
          <a:xfrm>
            <a:off x="4491648" y="4512528"/>
            <a:ext cx="4311650" cy="1731962"/>
            <a:chOff x="2834" y="2703"/>
            <a:chExt cx="2716" cy="1091"/>
          </a:xfrm>
        </p:grpSpPr>
        <p:grpSp>
          <p:nvGrpSpPr>
            <p:cNvPr id="128004" name="Group 4"/>
            <p:cNvGrpSpPr>
              <a:grpSpLocks/>
            </p:cNvGrpSpPr>
            <p:nvPr/>
          </p:nvGrpSpPr>
          <p:grpSpPr bwMode="auto">
            <a:xfrm>
              <a:off x="2882" y="2703"/>
              <a:ext cx="2540" cy="767"/>
              <a:chOff x="3266" y="763"/>
              <a:chExt cx="2420" cy="767"/>
            </a:xfrm>
          </p:grpSpPr>
          <p:pic>
            <p:nvPicPr>
              <p:cNvPr id="12800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" y="763"/>
                <a:ext cx="2412" cy="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800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6" y="1365"/>
                <a:ext cx="2232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8007" name="Text Box 7"/>
              <p:cNvSpPr txBox="1">
                <a:spLocks noChangeArrowheads="1"/>
              </p:cNvSpPr>
              <p:nvPr/>
            </p:nvSpPr>
            <p:spPr bwMode="auto">
              <a:xfrm>
                <a:off x="4990" y="1371"/>
                <a:ext cx="41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800" b="1">
                    <a:latin typeface="Calibri" pitchFamily="34" charset="0"/>
                  </a:rPr>
                  <a:t>pp 436 - 440</a:t>
                </a:r>
              </a:p>
            </p:txBody>
          </p:sp>
        </p:grpSp>
        <p:sp>
          <p:nvSpPr>
            <p:cNvPr id="128009" name="Oval 13"/>
            <p:cNvSpPr>
              <a:spLocks noChangeArrowheads="1"/>
            </p:cNvSpPr>
            <p:nvPr/>
          </p:nvSpPr>
          <p:spPr bwMode="auto">
            <a:xfrm>
              <a:off x="2882" y="3250"/>
              <a:ext cx="2407" cy="2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010" name="Text Box 15"/>
            <p:cNvSpPr txBox="1">
              <a:spLocks noChangeArrowheads="1"/>
            </p:cNvSpPr>
            <p:nvPr/>
          </p:nvSpPr>
          <p:spPr bwMode="auto">
            <a:xfrm>
              <a:off x="2882" y="3506"/>
              <a:ext cx="2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3500" indent="-635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</a:rPr>
                <a:t>*</a:t>
              </a:r>
              <a:r>
                <a:rPr lang="en-US" altLang="en-US" sz="1200">
                  <a:solidFill>
                    <a:srgbClr val="FF0000"/>
                  </a:solidFill>
                  <a:latin typeface="Calibri" pitchFamily="34" charset="0"/>
                </a:rPr>
                <a:t>Ten manuscripts in this issue on the submission of these biomarker data</a:t>
              </a:r>
            </a:p>
          </p:txBody>
        </p:sp>
        <p:sp>
          <p:nvSpPr>
            <p:cNvPr id="128011" name="Text Box 14"/>
            <p:cNvSpPr txBox="1">
              <a:spLocks noChangeArrowheads="1"/>
            </p:cNvSpPr>
            <p:nvPr/>
          </p:nvSpPr>
          <p:spPr bwMode="auto">
            <a:xfrm>
              <a:off x="2834" y="3171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*</a:t>
              </a:r>
            </a:p>
          </p:txBody>
        </p:sp>
      </p:grpSp>
      <p:pic>
        <p:nvPicPr>
          <p:cNvPr id="1280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0" y="938091"/>
            <a:ext cx="3433762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087438" y="2544763"/>
            <a:ext cx="403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 b="1">
                <a:solidFill>
                  <a:srgbClr val="292929"/>
                </a:solidFill>
                <a:latin typeface="Calibri" pitchFamily="34" charset="0"/>
              </a:rPr>
              <a:t>TFF3</a:t>
            </a:r>
          </a:p>
        </p:txBody>
      </p:sp>
    </p:spTree>
    <p:extLst>
      <p:ext uri="{BB962C8B-B14F-4D97-AF65-F5344CB8AC3E}">
        <p14:creationId xmlns="" xmlns:p14="http://schemas.microsoft.com/office/powerpoint/2010/main" val="1261829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775" y="1294930"/>
            <a:ext cx="6705600" cy="18439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365760" indent="-18288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Qualification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the </a:t>
            </a:r>
            <a:r>
              <a:rPr lang="en-US" dirty="0"/>
              <a:t>evidentiary process of linking a biomarker </a:t>
            </a:r>
            <a:r>
              <a:rPr lang="en-US" dirty="0" smtClean="0"/>
              <a:t>with </a:t>
            </a:r>
            <a:r>
              <a:rPr lang="en-US" dirty="0"/>
              <a:t>biological processes and clinical end </a:t>
            </a:r>
            <a:r>
              <a:rPr lang="en-US" dirty="0" smtClean="0"/>
              <a:t>points</a:t>
            </a:r>
          </a:p>
          <a:p>
            <a:pPr marL="365760" indent="-18288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Qualification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also that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agreement that the evidence gathered is sufficient for a specific “context of use”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268752"/>
            <a:ext cx="8245475" cy="32250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 smtClean="0"/>
              <a:t>“EVIDENTIARY STANDARDS” THAT WERE ADOPTED: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Availability of </a:t>
            </a:r>
            <a:r>
              <a:rPr lang="en-US" sz="1600" b="1" dirty="0" smtClean="0">
                <a:solidFill>
                  <a:srgbClr val="C00000"/>
                </a:solidFill>
              </a:rPr>
              <a:t>sufficiently validated analytical assay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Biological Understanding: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rgbClr val="C00000"/>
                </a:solidFill>
              </a:rPr>
              <a:t>Understanding relevance</a:t>
            </a:r>
            <a:r>
              <a:rPr lang="en-US" sz="1200" dirty="0" smtClean="0"/>
              <a:t> to toxicity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200" dirty="0" smtClean="0"/>
              <a:t>Understanding of </a:t>
            </a:r>
            <a:r>
              <a:rPr lang="en-US" sz="1200" b="1" dirty="0" smtClean="0">
                <a:solidFill>
                  <a:srgbClr val="C00000"/>
                </a:solidFill>
              </a:rPr>
              <a:t>mechanism of response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rgbClr val="C00000"/>
                </a:solidFill>
              </a:rPr>
              <a:t>Link of biomarker response to observed pathology</a:t>
            </a:r>
            <a:endParaRPr lang="en-US" sz="12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Improved Performance Relative to Conventional Biomarkers: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rgbClr val="C00000"/>
                </a:solidFill>
              </a:rPr>
              <a:t>Consistent response </a:t>
            </a:r>
            <a:r>
              <a:rPr lang="en-US" sz="1200" dirty="0" smtClean="0"/>
              <a:t>across mechanistically different compounds, and response similar across sex, strain, and species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200" dirty="0" smtClean="0"/>
              <a:t>Presence of </a:t>
            </a:r>
            <a:r>
              <a:rPr lang="en-US" sz="1200" b="1" dirty="0" smtClean="0">
                <a:solidFill>
                  <a:srgbClr val="C00000"/>
                </a:solidFill>
              </a:rPr>
              <a:t>dose response and temporal relationship </a:t>
            </a:r>
            <a:r>
              <a:rPr lang="en-US" sz="1200" dirty="0" smtClean="0"/>
              <a:t>to the magnitude of response and injury severity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rgbClr val="C00000"/>
                </a:solidFill>
              </a:rPr>
              <a:t>Specificity of response </a:t>
            </a:r>
            <a:r>
              <a:rPr lang="en-US" sz="1200" dirty="0" smtClean="0"/>
              <a:t>to toxicity – understanding the response to toxicities in other tissues, or to pharmacologic effects without toxicity in the target organ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540D-26A2-458C-81F1-25D42FF068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641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88682" y="1019901"/>
            <a:ext cx="8229600" cy="871538"/>
          </a:xfrm>
        </p:spPr>
        <p:txBody>
          <a:bodyPr>
            <a:noAutofit/>
          </a:bodyPr>
          <a:lstStyle/>
          <a:p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000" b="1" dirty="0" smtClean="0">
                <a:ea typeface="Arial Unicode MS" pitchFamily="34" charset="-128"/>
                <a:cs typeface="Arial Unicode MS" pitchFamily="34" charset="-128"/>
              </a:rPr>
              <a:t>rinary Kidney Biomarkers are more Sensitive than BUN and </a:t>
            </a:r>
            <a:r>
              <a:rPr lang="en-US" sz="2000" b="1" dirty="0" err="1" smtClean="0">
                <a:ea typeface="Arial Unicode MS" pitchFamily="34" charset="-128"/>
                <a:cs typeface="Arial Unicode MS" pitchFamily="34" charset="-128"/>
              </a:rPr>
              <a:t>sCr</a:t>
            </a:r>
            <a:r>
              <a:rPr lang="en-US" sz="2000" b="1" dirty="0" smtClean="0">
                <a:ea typeface="Arial Unicode MS" pitchFamily="34" charset="-128"/>
                <a:cs typeface="Arial Unicode MS" pitchFamily="34" charset="-128"/>
              </a:rPr>
              <a:t> in a 2-wk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ea typeface="Arial Unicode MS" pitchFamily="34" charset="-128"/>
                <a:cs typeface="Arial Unicode MS" pitchFamily="34" charset="-128"/>
              </a:rPr>
              <a:t>NPAA Rat Toxicity Study </a:t>
            </a:r>
            <a:endParaRPr lang="en-US" sz="2000" dirty="0">
              <a:solidFill>
                <a:schemeClr val="tx2"/>
              </a:solidFill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3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8259488"/>
              </p:ext>
            </p:extLst>
          </p:nvPr>
        </p:nvGraphicFramePr>
        <p:xfrm>
          <a:off x="6845568" y="2552267"/>
          <a:ext cx="1889125" cy="1262466"/>
        </p:xfrm>
        <a:graphic>
          <a:graphicData uri="http://schemas.openxmlformats.org/presentationml/2006/ole">
            <p:oleObj spid="_x0000_s4128" name="SPW 10.0 Graph" r:id="rId3" imgW="1616659" imgH="1078992" progId="">
              <p:embed/>
            </p:oleObj>
          </a:graphicData>
        </a:graphic>
      </p:graphicFrame>
      <p:graphicFrame>
        <p:nvGraphicFramePr>
          <p:cNvPr id="3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9156855"/>
              </p:ext>
            </p:extLst>
          </p:nvPr>
        </p:nvGraphicFramePr>
        <p:xfrm>
          <a:off x="7455168" y="2323667"/>
          <a:ext cx="1015821" cy="292103"/>
        </p:xfrm>
        <a:graphic>
          <a:graphicData uri="http://schemas.openxmlformats.org/presentationml/2006/ole">
            <p:oleObj spid="_x0000_s4129" name="SPW 10.0 Graph" r:id="rId4" imgW="739440" imgH="212040" progId="">
              <p:embed/>
            </p:oleObj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49185" y="1657388"/>
            <a:ext cx="5874884" cy="4938434"/>
            <a:chOff x="484923" y="1123983"/>
            <a:chExt cx="6776304" cy="5696167"/>
          </a:xfrm>
        </p:grpSpPr>
        <p:sp>
          <p:nvSpPr>
            <p:cNvPr id="330" name="Text Box 4"/>
            <p:cNvSpPr txBox="1">
              <a:spLocks noChangeArrowheads="1"/>
            </p:cNvSpPr>
            <p:nvPr/>
          </p:nvSpPr>
          <p:spPr bwMode="auto">
            <a:xfrm>
              <a:off x="1085849" y="6216649"/>
              <a:ext cx="1784352" cy="60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Clinical</a:t>
              </a:r>
              <a:br>
                <a:rPr lang="en-US" sz="1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Chemistry</a:t>
              </a:r>
            </a:p>
          </p:txBody>
        </p:sp>
        <p:sp>
          <p:nvSpPr>
            <p:cNvPr id="331" name="Text Box 5"/>
            <p:cNvSpPr txBox="1">
              <a:spLocks noChangeArrowheads="1"/>
            </p:cNvSpPr>
            <p:nvPr/>
          </p:nvSpPr>
          <p:spPr bwMode="auto">
            <a:xfrm>
              <a:off x="2907111" y="6302365"/>
              <a:ext cx="4294979" cy="35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ELISAs</a:t>
              </a:r>
            </a:p>
          </p:txBody>
        </p:sp>
        <p:sp>
          <p:nvSpPr>
            <p:cNvPr id="332" name="Text Box 6"/>
            <p:cNvSpPr txBox="1">
              <a:spLocks noChangeArrowheads="1"/>
            </p:cNvSpPr>
            <p:nvPr/>
          </p:nvSpPr>
          <p:spPr bwMode="auto">
            <a:xfrm>
              <a:off x="1095375" y="1123983"/>
              <a:ext cx="6097588" cy="3550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a typeface="MS PGothic" pitchFamily="34" charset="-128"/>
                </a:rPr>
                <a:t>NPAA 350, 700, 1200 mg/kg/day; SD4, 8, 15</a:t>
              </a:r>
            </a:p>
          </p:txBody>
        </p:sp>
        <p:sp>
          <p:nvSpPr>
            <p:cNvPr id="334" name="Line 9"/>
            <p:cNvSpPr>
              <a:spLocks noChangeShapeType="1"/>
            </p:cNvSpPr>
            <p:nvPr/>
          </p:nvSpPr>
          <p:spPr bwMode="auto">
            <a:xfrm>
              <a:off x="2880360" y="5818188"/>
              <a:ext cx="0" cy="968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90550" y="1466853"/>
              <a:ext cx="6670677" cy="4625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Rectangle 12"/>
            <p:cNvSpPr>
              <a:spLocks noChangeArrowheads="1"/>
            </p:cNvSpPr>
            <p:nvPr/>
          </p:nvSpPr>
          <p:spPr bwMode="auto">
            <a:xfrm>
              <a:off x="1079500" y="1520828"/>
              <a:ext cx="6119814" cy="4284665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Line 13"/>
            <p:cNvSpPr>
              <a:spLocks noChangeShapeType="1"/>
            </p:cNvSpPr>
            <p:nvPr/>
          </p:nvSpPr>
          <p:spPr bwMode="auto">
            <a:xfrm>
              <a:off x="1079500" y="5800731"/>
              <a:ext cx="61198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Line 14"/>
            <p:cNvSpPr>
              <a:spLocks noChangeShapeType="1"/>
            </p:cNvSpPr>
            <p:nvPr/>
          </p:nvSpPr>
          <p:spPr bwMode="auto">
            <a:xfrm>
              <a:off x="1079500" y="1520828"/>
              <a:ext cx="61198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Line 15"/>
            <p:cNvSpPr>
              <a:spLocks noChangeShapeType="1"/>
            </p:cNvSpPr>
            <p:nvPr/>
          </p:nvSpPr>
          <p:spPr bwMode="auto">
            <a:xfrm flipV="1">
              <a:off x="1079500" y="3128967"/>
              <a:ext cx="0" cy="26765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Line 16"/>
            <p:cNvSpPr>
              <a:spLocks noChangeShapeType="1"/>
            </p:cNvSpPr>
            <p:nvPr/>
          </p:nvSpPr>
          <p:spPr bwMode="auto">
            <a:xfrm flipV="1">
              <a:off x="1079500" y="1520828"/>
              <a:ext cx="0" cy="152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Line 17"/>
            <p:cNvSpPr>
              <a:spLocks noChangeShapeType="1"/>
            </p:cNvSpPr>
            <p:nvPr/>
          </p:nvSpPr>
          <p:spPr bwMode="auto">
            <a:xfrm flipV="1">
              <a:off x="1028700" y="3078167"/>
              <a:ext cx="101600" cy="101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Line 18"/>
            <p:cNvSpPr>
              <a:spLocks noChangeShapeType="1"/>
            </p:cNvSpPr>
            <p:nvPr/>
          </p:nvSpPr>
          <p:spPr bwMode="auto">
            <a:xfrm flipV="1">
              <a:off x="1028700" y="2998791"/>
              <a:ext cx="101600" cy="101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Line 19"/>
            <p:cNvSpPr>
              <a:spLocks noChangeShapeType="1"/>
            </p:cNvSpPr>
            <p:nvPr/>
          </p:nvSpPr>
          <p:spPr bwMode="auto">
            <a:xfrm>
              <a:off x="1019175" y="5599118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Line 20"/>
            <p:cNvSpPr>
              <a:spLocks noChangeShapeType="1"/>
            </p:cNvSpPr>
            <p:nvPr/>
          </p:nvSpPr>
          <p:spPr bwMode="auto">
            <a:xfrm>
              <a:off x="1019175" y="5187955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Line 21"/>
            <p:cNvSpPr>
              <a:spLocks noChangeShapeType="1"/>
            </p:cNvSpPr>
            <p:nvPr/>
          </p:nvSpPr>
          <p:spPr bwMode="auto">
            <a:xfrm>
              <a:off x="1019175" y="4775205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Line 22"/>
            <p:cNvSpPr>
              <a:spLocks noChangeShapeType="1"/>
            </p:cNvSpPr>
            <p:nvPr/>
          </p:nvSpPr>
          <p:spPr bwMode="auto">
            <a:xfrm>
              <a:off x="1019175" y="4364042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Line 23"/>
            <p:cNvSpPr>
              <a:spLocks noChangeShapeType="1"/>
            </p:cNvSpPr>
            <p:nvPr/>
          </p:nvSpPr>
          <p:spPr bwMode="auto">
            <a:xfrm>
              <a:off x="1019175" y="3952880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Line 24"/>
            <p:cNvSpPr>
              <a:spLocks noChangeShapeType="1"/>
            </p:cNvSpPr>
            <p:nvPr/>
          </p:nvSpPr>
          <p:spPr bwMode="auto">
            <a:xfrm>
              <a:off x="1019175" y="3540129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Line 25"/>
            <p:cNvSpPr>
              <a:spLocks noChangeShapeType="1"/>
            </p:cNvSpPr>
            <p:nvPr/>
          </p:nvSpPr>
          <p:spPr bwMode="auto">
            <a:xfrm>
              <a:off x="1019175" y="2709866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3" name="Line 26"/>
            <p:cNvSpPr>
              <a:spLocks noChangeShapeType="1"/>
            </p:cNvSpPr>
            <p:nvPr/>
          </p:nvSpPr>
          <p:spPr bwMode="auto">
            <a:xfrm>
              <a:off x="1019175" y="2284416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4" name="Line 27"/>
            <p:cNvSpPr>
              <a:spLocks noChangeShapeType="1"/>
            </p:cNvSpPr>
            <p:nvPr/>
          </p:nvSpPr>
          <p:spPr bwMode="auto">
            <a:xfrm>
              <a:off x="1019175" y="1860553"/>
              <a:ext cx="60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5" name="Rectangle 28"/>
            <p:cNvSpPr>
              <a:spLocks noChangeArrowheads="1"/>
            </p:cNvSpPr>
            <p:nvPr/>
          </p:nvSpPr>
          <p:spPr bwMode="auto">
            <a:xfrm>
              <a:off x="836613" y="5526093"/>
              <a:ext cx="112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-2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56" name="Rectangle 29"/>
            <p:cNvSpPr>
              <a:spLocks noChangeArrowheads="1"/>
            </p:cNvSpPr>
            <p:nvPr/>
          </p:nvSpPr>
          <p:spPr bwMode="auto">
            <a:xfrm>
              <a:off x="879475" y="5114930"/>
              <a:ext cx="69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0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57" name="Rectangle 30"/>
            <p:cNvSpPr>
              <a:spLocks noChangeArrowheads="1"/>
            </p:cNvSpPr>
            <p:nvPr/>
          </p:nvSpPr>
          <p:spPr bwMode="auto">
            <a:xfrm>
              <a:off x="879475" y="4702180"/>
              <a:ext cx="69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58" name="Rectangle 31"/>
            <p:cNvSpPr>
              <a:spLocks noChangeArrowheads="1"/>
            </p:cNvSpPr>
            <p:nvPr/>
          </p:nvSpPr>
          <p:spPr bwMode="auto">
            <a:xfrm>
              <a:off x="879475" y="4291017"/>
              <a:ext cx="69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4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59" name="Rectangle 32"/>
            <p:cNvSpPr>
              <a:spLocks noChangeArrowheads="1"/>
            </p:cNvSpPr>
            <p:nvPr/>
          </p:nvSpPr>
          <p:spPr bwMode="auto">
            <a:xfrm>
              <a:off x="879475" y="3879855"/>
              <a:ext cx="69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6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0" name="Rectangle 33"/>
            <p:cNvSpPr>
              <a:spLocks noChangeArrowheads="1"/>
            </p:cNvSpPr>
            <p:nvPr/>
          </p:nvSpPr>
          <p:spPr bwMode="auto">
            <a:xfrm>
              <a:off x="879475" y="3467104"/>
              <a:ext cx="69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8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1" name="Rectangle 34"/>
            <p:cNvSpPr>
              <a:spLocks noChangeArrowheads="1"/>
            </p:cNvSpPr>
            <p:nvPr/>
          </p:nvSpPr>
          <p:spPr bwMode="auto">
            <a:xfrm>
              <a:off x="806450" y="2636841"/>
              <a:ext cx="1397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50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2" name="Rectangle 35"/>
            <p:cNvSpPr>
              <a:spLocks noChangeArrowheads="1"/>
            </p:cNvSpPr>
            <p:nvPr/>
          </p:nvSpPr>
          <p:spPr bwMode="auto">
            <a:xfrm>
              <a:off x="733425" y="2211391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100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3" name="Rectangle 36"/>
            <p:cNvSpPr>
              <a:spLocks noChangeArrowheads="1"/>
            </p:cNvSpPr>
            <p:nvPr/>
          </p:nvSpPr>
          <p:spPr bwMode="auto">
            <a:xfrm>
              <a:off x="733425" y="1787528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MS PGothic" pitchFamily="34" charset="-128"/>
                </a:rPr>
                <a:t>150</a:t>
              </a:r>
              <a:endParaRPr lang="en-US" sz="3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4" name="Line 37"/>
            <p:cNvSpPr>
              <a:spLocks noChangeShapeType="1"/>
            </p:cNvSpPr>
            <p:nvPr/>
          </p:nvSpPr>
          <p:spPr bwMode="auto">
            <a:xfrm flipV="1">
              <a:off x="7199314" y="3128967"/>
              <a:ext cx="0" cy="26765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Line 38"/>
            <p:cNvSpPr>
              <a:spLocks noChangeShapeType="1"/>
            </p:cNvSpPr>
            <p:nvPr/>
          </p:nvSpPr>
          <p:spPr bwMode="auto">
            <a:xfrm flipV="1">
              <a:off x="7199314" y="1520828"/>
              <a:ext cx="0" cy="152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Line 39"/>
            <p:cNvSpPr>
              <a:spLocks noChangeShapeType="1"/>
            </p:cNvSpPr>
            <p:nvPr/>
          </p:nvSpPr>
          <p:spPr bwMode="auto">
            <a:xfrm flipV="1">
              <a:off x="7148514" y="3078167"/>
              <a:ext cx="101600" cy="101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Line 40"/>
            <p:cNvSpPr>
              <a:spLocks noChangeShapeType="1"/>
            </p:cNvSpPr>
            <p:nvPr/>
          </p:nvSpPr>
          <p:spPr bwMode="auto">
            <a:xfrm flipV="1">
              <a:off x="7148514" y="2998791"/>
              <a:ext cx="101600" cy="101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Oval 41"/>
            <p:cNvSpPr>
              <a:spLocks noChangeArrowheads="1"/>
            </p:cNvSpPr>
            <p:nvPr/>
          </p:nvSpPr>
          <p:spPr bwMode="auto">
            <a:xfrm>
              <a:off x="1063625" y="4943480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Oval 42"/>
            <p:cNvSpPr>
              <a:spLocks noChangeArrowheads="1"/>
            </p:cNvSpPr>
            <p:nvPr/>
          </p:nvSpPr>
          <p:spPr bwMode="auto">
            <a:xfrm>
              <a:off x="1085850" y="4943480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Oval 43"/>
            <p:cNvSpPr>
              <a:spLocks noChangeArrowheads="1"/>
            </p:cNvSpPr>
            <p:nvPr/>
          </p:nvSpPr>
          <p:spPr bwMode="auto">
            <a:xfrm>
              <a:off x="1108075" y="4943480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Oval 44"/>
            <p:cNvSpPr>
              <a:spLocks noChangeArrowheads="1"/>
            </p:cNvSpPr>
            <p:nvPr/>
          </p:nvSpPr>
          <p:spPr bwMode="auto">
            <a:xfrm>
              <a:off x="1131888" y="4943480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Oval 45"/>
            <p:cNvSpPr>
              <a:spLocks noChangeArrowheads="1"/>
            </p:cNvSpPr>
            <p:nvPr/>
          </p:nvSpPr>
          <p:spPr bwMode="auto">
            <a:xfrm>
              <a:off x="1152525" y="4943480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Oval 46"/>
            <p:cNvSpPr>
              <a:spLocks noChangeArrowheads="1"/>
            </p:cNvSpPr>
            <p:nvPr/>
          </p:nvSpPr>
          <p:spPr bwMode="auto">
            <a:xfrm>
              <a:off x="1174750" y="4943480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Oval 47"/>
            <p:cNvSpPr>
              <a:spLocks noChangeArrowheads="1"/>
            </p:cNvSpPr>
            <p:nvPr/>
          </p:nvSpPr>
          <p:spPr bwMode="auto">
            <a:xfrm>
              <a:off x="1196975" y="4943480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Oval 48"/>
            <p:cNvSpPr>
              <a:spLocks noChangeArrowheads="1"/>
            </p:cNvSpPr>
            <p:nvPr/>
          </p:nvSpPr>
          <p:spPr bwMode="auto">
            <a:xfrm>
              <a:off x="1219200" y="4943480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Oval 49"/>
            <p:cNvSpPr>
              <a:spLocks noChangeArrowheads="1"/>
            </p:cNvSpPr>
            <p:nvPr/>
          </p:nvSpPr>
          <p:spPr bwMode="auto">
            <a:xfrm>
              <a:off x="1241425" y="4943480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Oval 50"/>
            <p:cNvSpPr>
              <a:spLocks noChangeArrowheads="1"/>
            </p:cNvSpPr>
            <p:nvPr/>
          </p:nvSpPr>
          <p:spPr bwMode="auto">
            <a:xfrm>
              <a:off x="1285875" y="4902205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Oval 51"/>
            <p:cNvSpPr>
              <a:spLocks noChangeArrowheads="1"/>
            </p:cNvSpPr>
            <p:nvPr/>
          </p:nvSpPr>
          <p:spPr bwMode="auto">
            <a:xfrm>
              <a:off x="1308100" y="4943480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Oval 52"/>
            <p:cNvSpPr>
              <a:spLocks noChangeArrowheads="1"/>
            </p:cNvSpPr>
            <p:nvPr/>
          </p:nvSpPr>
          <p:spPr bwMode="auto">
            <a:xfrm>
              <a:off x="1330325" y="4902205"/>
              <a:ext cx="76200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Oval 53"/>
            <p:cNvSpPr>
              <a:spLocks noChangeArrowheads="1"/>
            </p:cNvSpPr>
            <p:nvPr/>
          </p:nvSpPr>
          <p:spPr bwMode="auto">
            <a:xfrm>
              <a:off x="1352550" y="4984755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Oval 54"/>
            <p:cNvSpPr>
              <a:spLocks noChangeArrowheads="1"/>
            </p:cNvSpPr>
            <p:nvPr/>
          </p:nvSpPr>
          <p:spPr bwMode="auto">
            <a:xfrm>
              <a:off x="1374775" y="4984755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Freeform 55"/>
            <p:cNvSpPr>
              <a:spLocks/>
            </p:cNvSpPr>
            <p:nvPr/>
          </p:nvSpPr>
          <p:spPr bwMode="auto">
            <a:xfrm>
              <a:off x="1397000" y="4895855"/>
              <a:ext cx="74613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Freeform 56"/>
            <p:cNvSpPr>
              <a:spLocks/>
            </p:cNvSpPr>
            <p:nvPr/>
          </p:nvSpPr>
          <p:spPr bwMode="auto">
            <a:xfrm>
              <a:off x="1419225" y="4895855"/>
              <a:ext cx="74613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Freeform 57"/>
            <p:cNvSpPr>
              <a:spLocks/>
            </p:cNvSpPr>
            <p:nvPr/>
          </p:nvSpPr>
          <p:spPr bwMode="auto">
            <a:xfrm>
              <a:off x="1439863" y="4895855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Freeform 58"/>
            <p:cNvSpPr>
              <a:spLocks/>
            </p:cNvSpPr>
            <p:nvPr/>
          </p:nvSpPr>
          <p:spPr bwMode="auto">
            <a:xfrm>
              <a:off x="1462088" y="4856168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Freeform 59"/>
            <p:cNvSpPr>
              <a:spLocks/>
            </p:cNvSpPr>
            <p:nvPr/>
          </p:nvSpPr>
          <p:spPr bwMode="auto">
            <a:xfrm>
              <a:off x="1484313" y="4814893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Freeform 60"/>
            <p:cNvSpPr>
              <a:spLocks/>
            </p:cNvSpPr>
            <p:nvPr/>
          </p:nvSpPr>
          <p:spPr bwMode="auto">
            <a:xfrm>
              <a:off x="1506538" y="4903793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Freeform 61"/>
            <p:cNvSpPr>
              <a:spLocks/>
            </p:cNvSpPr>
            <p:nvPr/>
          </p:nvSpPr>
          <p:spPr bwMode="auto">
            <a:xfrm>
              <a:off x="1530350" y="4978405"/>
              <a:ext cx="74613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Freeform 62"/>
            <p:cNvSpPr>
              <a:spLocks/>
            </p:cNvSpPr>
            <p:nvPr/>
          </p:nvSpPr>
          <p:spPr bwMode="auto">
            <a:xfrm>
              <a:off x="1550988" y="4978405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Freeform 63"/>
            <p:cNvSpPr>
              <a:spLocks/>
            </p:cNvSpPr>
            <p:nvPr/>
          </p:nvSpPr>
          <p:spPr bwMode="auto">
            <a:xfrm>
              <a:off x="1573213" y="4978405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Freeform 64"/>
            <p:cNvSpPr>
              <a:spLocks/>
            </p:cNvSpPr>
            <p:nvPr/>
          </p:nvSpPr>
          <p:spPr bwMode="auto">
            <a:xfrm>
              <a:off x="1595438" y="4937130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Freeform 65"/>
            <p:cNvSpPr>
              <a:spLocks/>
            </p:cNvSpPr>
            <p:nvPr/>
          </p:nvSpPr>
          <p:spPr bwMode="auto">
            <a:xfrm>
              <a:off x="1617663" y="4937130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Freeform 66"/>
            <p:cNvSpPr>
              <a:spLocks/>
            </p:cNvSpPr>
            <p:nvPr/>
          </p:nvSpPr>
          <p:spPr bwMode="auto">
            <a:xfrm>
              <a:off x="1639888" y="4978405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Freeform 67"/>
            <p:cNvSpPr>
              <a:spLocks/>
            </p:cNvSpPr>
            <p:nvPr/>
          </p:nvSpPr>
          <p:spPr bwMode="auto">
            <a:xfrm>
              <a:off x="1662113" y="4937130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Freeform 68"/>
            <p:cNvSpPr>
              <a:spLocks/>
            </p:cNvSpPr>
            <p:nvPr/>
          </p:nvSpPr>
          <p:spPr bwMode="auto">
            <a:xfrm>
              <a:off x="1684338" y="4937130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Freeform 69"/>
            <p:cNvSpPr>
              <a:spLocks/>
            </p:cNvSpPr>
            <p:nvPr/>
          </p:nvSpPr>
          <p:spPr bwMode="auto">
            <a:xfrm>
              <a:off x="1706563" y="4937130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Freeform 70"/>
            <p:cNvSpPr>
              <a:spLocks/>
            </p:cNvSpPr>
            <p:nvPr/>
          </p:nvSpPr>
          <p:spPr bwMode="auto">
            <a:xfrm>
              <a:off x="1728788" y="4903793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Freeform 71"/>
            <p:cNvSpPr>
              <a:spLocks/>
            </p:cNvSpPr>
            <p:nvPr/>
          </p:nvSpPr>
          <p:spPr bwMode="auto">
            <a:xfrm>
              <a:off x="1751013" y="4937130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Freeform 72"/>
            <p:cNvSpPr>
              <a:spLocks/>
            </p:cNvSpPr>
            <p:nvPr/>
          </p:nvSpPr>
          <p:spPr bwMode="auto">
            <a:xfrm>
              <a:off x="1773238" y="4895855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Freeform 73"/>
            <p:cNvSpPr>
              <a:spLocks/>
            </p:cNvSpPr>
            <p:nvPr/>
          </p:nvSpPr>
          <p:spPr bwMode="auto">
            <a:xfrm>
              <a:off x="1795463" y="4903793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Freeform 74"/>
            <p:cNvSpPr>
              <a:spLocks/>
            </p:cNvSpPr>
            <p:nvPr/>
          </p:nvSpPr>
          <p:spPr bwMode="auto">
            <a:xfrm>
              <a:off x="1817688" y="4937130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Freeform 75"/>
            <p:cNvSpPr>
              <a:spLocks/>
            </p:cNvSpPr>
            <p:nvPr/>
          </p:nvSpPr>
          <p:spPr bwMode="auto">
            <a:xfrm>
              <a:off x="1839913" y="4937130"/>
              <a:ext cx="74613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Freeform 76"/>
            <p:cNvSpPr>
              <a:spLocks/>
            </p:cNvSpPr>
            <p:nvPr/>
          </p:nvSpPr>
          <p:spPr bwMode="auto">
            <a:xfrm>
              <a:off x="1862138" y="4937130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Freeform 77"/>
            <p:cNvSpPr>
              <a:spLocks/>
            </p:cNvSpPr>
            <p:nvPr/>
          </p:nvSpPr>
          <p:spPr bwMode="auto">
            <a:xfrm>
              <a:off x="1884363" y="4937130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Freeform 78"/>
            <p:cNvSpPr>
              <a:spLocks/>
            </p:cNvSpPr>
            <p:nvPr/>
          </p:nvSpPr>
          <p:spPr bwMode="auto">
            <a:xfrm>
              <a:off x="1906588" y="4814893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Freeform 79"/>
            <p:cNvSpPr>
              <a:spLocks/>
            </p:cNvSpPr>
            <p:nvPr/>
          </p:nvSpPr>
          <p:spPr bwMode="auto">
            <a:xfrm>
              <a:off x="1928813" y="4856168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Oval 80"/>
            <p:cNvSpPr>
              <a:spLocks noChangeArrowheads="1"/>
            </p:cNvSpPr>
            <p:nvPr/>
          </p:nvSpPr>
          <p:spPr bwMode="auto">
            <a:xfrm>
              <a:off x="1973263" y="4959355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Oval 81"/>
            <p:cNvSpPr>
              <a:spLocks noChangeArrowheads="1"/>
            </p:cNvSpPr>
            <p:nvPr/>
          </p:nvSpPr>
          <p:spPr bwMode="auto">
            <a:xfrm>
              <a:off x="1995488" y="4913318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Oval 82"/>
            <p:cNvSpPr>
              <a:spLocks noChangeArrowheads="1"/>
            </p:cNvSpPr>
            <p:nvPr/>
          </p:nvSpPr>
          <p:spPr bwMode="auto">
            <a:xfrm>
              <a:off x="2017713" y="4959355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Oval 83"/>
            <p:cNvSpPr>
              <a:spLocks noChangeArrowheads="1"/>
            </p:cNvSpPr>
            <p:nvPr/>
          </p:nvSpPr>
          <p:spPr bwMode="auto">
            <a:xfrm>
              <a:off x="2038350" y="4884743"/>
              <a:ext cx="77788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Oval 84"/>
            <p:cNvSpPr>
              <a:spLocks noChangeArrowheads="1"/>
            </p:cNvSpPr>
            <p:nvPr/>
          </p:nvSpPr>
          <p:spPr bwMode="auto">
            <a:xfrm>
              <a:off x="2062163" y="4964118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Oval 85"/>
            <p:cNvSpPr>
              <a:spLocks noChangeArrowheads="1"/>
            </p:cNvSpPr>
            <p:nvPr/>
          </p:nvSpPr>
          <p:spPr bwMode="auto">
            <a:xfrm>
              <a:off x="2084388" y="4984755"/>
              <a:ext cx="76200" cy="77788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" name="Oval 86"/>
            <p:cNvSpPr>
              <a:spLocks noChangeArrowheads="1"/>
            </p:cNvSpPr>
            <p:nvPr/>
          </p:nvSpPr>
          <p:spPr bwMode="auto">
            <a:xfrm>
              <a:off x="2106613" y="4946655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4" name="Oval 87"/>
            <p:cNvSpPr>
              <a:spLocks noChangeArrowheads="1"/>
            </p:cNvSpPr>
            <p:nvPr/>
          </p:nvSpPr>
          <p:spPr bwMode="auto">
            <a:xfrm>
              <a:off x="2127251" y="4943480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Oval 88"/>
            <p:cNvSpPr>
              <a:spLocks noChangeArrowheads="1"/>
            </p:cNvSpPr>
            <p:nvPr/>
          </p:nvSpPr>
          <p:spPr bwMode="auto">
            <a:xfrm>
              <a:off x="2149476" y="4943480"/>
              <a:ext cx="77788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Oval 89"/>
            <p:cNvSpPr>
              <a:spLocks noChangeArrowheads="1"/>
            </p:cNvSpPr>
            <p:nvPr/>
          </p:nvSpPr>
          <p:spPr bwMode="auto">
            <a:xfrm>
              <a:off x="2171701" y="4870455"/>
              <a:ext cx="77788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Oval 90"/>
            <p:cNvSpPr>
              <a:spLocks noChangeArrowheads="1"/>
            </p:cNvSpPr>
            <p:nvPr/>
          </p:nvSpPr>
          <p:spPr bwMode="auto">
            <a:xfrm>
              <a:off x="2193926" y="4884743"/>
              <a:ext cx="77788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Oval 91"/>
            <p:cNvSpPr>
              <a:spLocks noChangeArrowheads="1"/>
            </p:cNvSpPr>
            <p:nvPr/>
          </p:nvSpPr>
          <p:spPr bwMode="auto">
            <a:xfrm>
              <a:off x="2217738" y="4943480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" name="Oval 92"/>
            <p:cNvSpPr>
              <a:spLocks noChangeArrowheads="1"/>
            </p:cNvSpPr>
            <p:nvPr/>
          </p:nvSpPr>
          <p:spPr bwMode="auto">
            <a:xfrm>
              <a:off x="2238376" y="4916493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Oval 93"/>
            <p:cNvSpPr>
              <a:spLocks noChangeArrowheads="1"/>
            </p:cNvSpPr>
            <p:nvPr/>
          </p:nvSpPr>
          <p:spPr bwMode="auto">
            <a:xfrm>
              <a:off x="2260601" y="4959355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Freeform 94"/>
            <p:cNvSpPr>
              <a:spLocks/>
            </p:cNvSpPr>
            <p:nvPr/>
          </p:nvSpPr>
          <p:spPr bwMode="auto">
            <a:xfrm>
              <a:off x="2282826" y="4937130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5" h="127">
                  <a:moveTo>
                    <a:pt x="73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Freeform 95"/>
            <p:cNvSpPr>
              <a:spLocks/>
            </p:cNvSpPr>
            <p:nvPr/>
          </p:nvSpPr>
          <p:spPr bwMode="auto">
            <a:xfrm>
              <a:off x="2305051" y="478949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Freeform 96"/>
            <p:cNvSpPr>
              <a:spLocks/>
            </p:cNvSpPr>
            <p:nvPr/>
          </p:nvSpPr>
          <p:spPr bwMode="auto">
            <a:xfrm>
              <a:off x="2327276" y="4922843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Freeform 97"/>
            <p:cNvSpPr>
              <a:spLocks/>
            </p:cNvSpPr>
            <p:nvPr/>
          </p:nvSpPr>
          <p:spPr bwMode="auto">
            <a:xfrm>
              <a:off x="2349501" y="4789493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5" name="Freeform 98"/>
            <p:cNvSpPr>
              <a:spLocks/>
            </p:cNvSpPr>
            <p:nvPr/>
          </p:nvSpPr>
          <p:spPr bwMode="auto">
            <a:xfrm>
              <a:off x="2371726" y="4568830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Freeform 99"/>
            <p:cNvSpPr>
              <a:spLocks/>
            </p:cNvSpPr>
            <p:nvPr/>
          </p:nvSpPr>
          <p:spPr bwMode="auto">
            <a:xfrm>
              <a:off x="2393951" y="4614868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7" name="Freeform 100"/>
            <p:cNvSpPr>
              <a:spLocks/>
            </p:cNvSpPr>
            <p:nvPr/>
          </p:nvSpPr>
          <p:spPr bwMode="auto">
            <a:xfrm>
              <a:off x="2416176" y="4862518"/>
              <a:ext cx="76200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2" y="0"/>
                </a:cxn>
              </a:cxnLst>
              <a:rect l="0" t="0" r="r" b="b"/>
              <a:pathLst>
                <a:path w="145" h="127">
                  <a:moveTo>
                    <a:pt x="72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8" name="Freeform 101"/>
            <p:cNvSpPr>
              <a:spLocks/>
            </p:cNvSpPr>
            <p:nvPr/>
          </p:nvSpPr>
          <p:spPr bwMode="auto">
            <a:xfrm>
              <a:off x="2436813" y="491014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9" name="Freeform 102"/>
            <p:cNvSpPr>
              <a:spLocks/>
            </p:cNvSpPr>
            <p:nvPr/>
          </p:nvSpPr>
          <p:spPr bwMode="auto">
            <a:xfrm>
              <a:off x="2460626" y="4862518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5" h="127">
                  <a:moveTo>
                    <a:pt x="73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" name="Freeform 103"/>
            <p:cNvSpPr>
              <a:spLocks/>
            </p:cNvSpPr>
            <p:nvPr/>
          </p:nvSpPr>
          <p:spPr bwMode="auto">
            <a:xfrm>
              <a:off x="2482851" y="4878393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Freeform 104"/>
            <p:cNvSpPr>
              <a:spLocks/>
            </p:cNvSpPr>
            <p:nvPr/>
          </p:nvSpPr>
          <p:spPr bwMode="auto">
            <a:xfrm>
              <a:off x="2505076" y="4862518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" name="Freeform 105"/>
            <p:cNvSpPr>
              <a:spLocks/>
            </p:cNvSpPr>
            <p:nvPr/>
          </p:nvSpPr>
          <p:spPr bwMode="auto">
            <a:xfrm>
              <a:off x="2525713" y="4848230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3" name="Freeform 106"/>
            <p:cNvSpPr>
              <a:spLocks/>
            </p:cNvSpPr>
            <p:nvPr/>
          </p:nvSpPr>
          <p:spPr bwMode="auto">
            <a:xfrm>
              <a:off x="2547938" y="4892680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Freeform 107"/>
            <p:cNvSpPr>
              <a:spLocks/>
            </p:cNvSpPr>
            <p:nvPr/>
          </p:nvSpPr>
          <p:spPr bwMode="auto">
            <a:xfrm>
              <a:off x="2570163" y="4864105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Freeform 108"/>
            <p:cNvSpPr>
              <a:spLocks/>
            </p:cNvSpPr>
            <p:nvPr/>
          </p:nvSpPr>
          <p:spPr bwMode="auto">
            <a:xfrm>
              <a:off x="2593976" y="4922843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2" y="0"/>
                </a:cxn>
              </a:cxnLst>
              <a:rect l="0" t="0" r="r" b="b"/>
              <a:pathLst>
                <a:path w="145" h="127">
                  <a:moveTo>
                    <a:pt x="72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Freeform 109"/>
            <p:cNvSpPr>
              <a:spLocks/>
            </p:cNvSpPr>
            <p:nvPr/>
          </p:nvSpPr>
          <p:spPr bwMode="auto">
            <a:xfrm>
              <a:off x="2616201" y="4878393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5" h="127">
                  <a:moveTo>
                    <a:pt x="73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Freeform 110"/>
            <p:cNvSpPr>
              <a:spLocks/>
            </p:cNvSpPr>
            <p:nvPr/>
          </p:nvSpPr>
          <p:spPr bwMode="auto">
            <a:xfrm>
              <a:off x="2636838" y="487839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5" h="127">
                  <a:moveTo>
                    <a:pt x="73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Freeform 111"/>
            <p:cNvSpPr>
              <a:spLocks/>
            </p:cNvSpPr>
            <p:nvPr/>
          </p:nvSpPr>
          <p:spPr bwMode="auto">
            <a:xfrm>
              <a:off x="2659063" y="4775205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9" name="Freeform 112"/>
            <p:cNvSpPr>
              <a:spLocks/>
            </p:cNvSpPr>
            <p:nvPr/>
          </p:nvSpPr>
          <p:spPr bwMode="auto">
            <a:xfrm>
              <a:off x="2681288" y="477044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Freeform 113"/>
            <p:cNvSpPr>
              <a:spLocks/>
            </p:cNvSpPr>
            <p:nvPr/>
          </p:nvSpPr>
          <p:spPr bwMode="auto">
            <a:xfrm>
              <a:off x="2703513" y="4862518"/>
              <a:ext cx="77788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Freeform 114"/>
            <p:cNvSpPr>
              <a:spLocks/>
            </p:cNvSpPr>
            <p:nvPr/>
          </p:nvSpPr>
          <p:spPr bwMode="auto">
            <a:xfrm>
              <a:off x="2725738" y="491014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Freeform 115"/>
            <p:cNvSpPr>
              <a:spLocks/>
            </p:cNvSpPr>
            <p:nvPr/>
          </p:nvSpPr>
          <p:spPr bwMode="auto">
            <a:xfrm>
              <a:off x="2747963" y="473869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Freeform 116"/>
            <p:cNvSpPr>
              <a:spLocks/>
            </p:cNvSpPr>
            <p:nvPr/>
          </p:nvSpPr>
          <p:spPr bwMode="auto">
            <a:xfrm>
              <a:off x="2770188" y="4892680"/>
              <a:ext cx="77788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2" y="0"/>
                </a:cxn>
              </a:cxnLst>
              <a:rect l="0" t="0" r="r" b="b"/>
              <a:pathLst>
                <a:path w="145" h="127">
                  <a:moveTo>
                    <a:pt x="72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Freeform 117"/>
            <p:cNvSpPr>
              <a:spLocks/>
            </p:cNvSpPr>
            <p:nvPr/>
          </p:nvSpPr>
          <p:spPr bwMode="auto">
            <a:xfrm>
              <a:off x="2792413" y="4730755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5" h="126">
                  <a:moveTo>
                    <a:pt x="73" y="0"/>
                  </a:moveTo>
                  <a:lnTo>
                    <a:pt x="145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5" name="Freeform 118"/>
            <p:cNvSpPr>
              <a:spLocks/>
            </p:cNvSpPr>
            <p:nvPr/>
          </p:nvSpPr>
          <p:spPr bwMode="auto">
            <a:xfrm>
              <a:off x="2814638" y="464344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6" name="Oval 119"/>
            <p:cNvSpPr>
              <a:spLocks noChangeArrowheads="1"/>
            </p:cNvSpPr>
            <p:nvPr/>
          </p:nvSpPr>
          <p:spPr bwMode="auto">
            <a:xfrm>
              <a:off x="2838451" y="4930780"/>
              <a:ext cx="74613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7" name="Oval 120"/>
            <p:cNvSpPr>
              <a:spLocks noChangeArrowheads="1"/>
            </p:cNvSpPr>
            <p:nvPr/>
          </p:nvSpPr>
          <p:spPr bwMode="auto">
            <a:xfrm>
              <a:off x="2860676" y="4879980"/>
              <a:ext cx="74613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Oval 121"/>
            <p:cNvSpPr>
              <a:spLocks noChangeArrowheads="1"/>
            </p:cNvSpPr>
            <p:nvPr/>
          </p:nvSpPr>
          <p:spPr bwMode="auto">
            <a:xfrm>
              <a:off x="2882901" y="5062543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9" name="Oval 122"/>
            <p:cNvSpPr>
              <a:spLocks noChangeArrowheads="1"/>
            </p:cNvSpPr>
            <p:nvPr/>
          </p:nvSpPr>
          <p:spPr bwMode="auto">
            <a:xfrm>
              <a:off x="2905126" y="5221293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0" name="Oval 123"/>
            <p:cNvSpPr>
              <a:spLocks noChangeArrowheads="1"/>
            </p:cNvSpPr>
            <p:nvPr/>
          </p:nvSpPr>
          <p:spPr bwMode="auto">
            <a:xfrm>
              <a:off x="2927351" y="4884743"/>
              <a:ext cx="74613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1" name="Oval 124"/>
            <p:cNvSpPr>
              <a:spLocks noChangeArrowheads="1"/>
            </p:cNvSpPr>
            <p:nvPr/>
          </p:nvSpPr>
          <p:spPr bwMode="auto">
            <a:xfrm>
              <a:off x="2949576" y="4916493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Oval 125"/>
            <p:cNvSpPr>
              <a:spLocks noChangeArrowheads="1"/>
            </p:cNvSpPr>
            <p:nvPr/>
          </p:nvSpPr>
          <p:spPr bwMode="auto">
            <a:xfrm>
              <a:off x="2971801" y="4911730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3" name="Oval 126"/>
            <p:cNvSpPr>
              <a:spLocks noChangeArrowheads="1"/>
            </p:cNvSpPr>
            <p:nvPr/>
          </p:nvSpPr>
          <p:spPr bwMode="auto">
            <a:xfrm>
              <a:off x="2994026" y="4938718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4" name="Oval 127"/>
            <p:cNvSpPr>
              <a:spLocks noChangeArrowheads="1"/>
            </p:cNvSpPr>
            <p:nvPr/>
          </p:nvSpPr>
          <p:spPr bwMode="auto">
            <a:xfrm>
              <a:off x="3016251" y="4948243"/>
              <a:ext cx="74613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5" name="Oval 128"/>
            <p:cNvSpPr>
              <a:spLocks noChangeArrowheads="1"/>
            </p:cNvSpPr>
            <p:nvPr/>
          </p:nvSpPr>
          <p:spPr bwMode="auto">
            <a:xfrm>
              <a:off x="3038476" y="2989266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6" name="Oval 129"/>
            <p:cNvSpPr>
              <a:spLocks noChangeArrowheads="1"/>
            </p:cNvSpPr>
            <p:nvPr/>
          </p:nvSpPr>
          <p:spPr bwMode="auto">
            <a:xfrm>
              <a:off x="3060701" y="3695704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7" name="Oval 130"/>
            <p:cNvSpPr>
              <a:spLocks noChangeArrowheads="1"/>
            </p:cNvSpPr>
            <p:nvPr/>
          </p:nvSpPr>
          <p:spPr bwMode="auto">
            <a:xfrm>
              <a:off x="3082926" y="4102105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8" name="Oval 131"/>
            <p:cNvSpPr>
              <a:spLocks noChangeArrowheads="1"/>
            </p:cNvSpPr>
            <p:nvPr/>
          </p:nvSpPr>
          <p:spPr bwMode="auto">
            <a:xfrm>
              <a:off x="3105151" y="3433767"/>
              <a:ext cx="74613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Oval 132"/>
            <p:cNvSpPr>
              <a:spLocks noChangeArrowheads="1"/>
            </p:cNvSpPr>
            <p:nvPr/>
          </p:nvSpPr>
          <p:spPr bwMode="auto">
            <a:xfrm>
              <a:off x="3125788" y="3222629"/>
              <a:ext cx="76200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0" name="Freeform 133"/>
            <p:cNvSpPr>
              <a:spLocks/>
            </p:cNvSpPr>
            <p:nvPr/>
          </p:nvSpPr>
          <p:spPr bwMode="auto">
            <a:xfrm>
              <a:off x="3148013" y="4395792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1" name="Freeform 134"/>
            <p:cNvSpPr>
              <a:spLocks/>
            </p:cNvSpPr>
            <p:nvPr/>
          </p:nvSpPr>
          <p:spPr bwMode="auto">
            <a:xfrm>
              <a:off x="3170238" y="4773618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2" name="Freeform 135"/>
            <p:cNvSpPr>
              <a:spLocks/>
            </p:cNvSpPr>
            <p:nvPr/>
          </p:nvSpPr>
          <p:spPr bwMode="auto">
            <a:xfrm>
              <a:off x="3192463" y="3635379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3" name="Freeform 136"/>
            <p:cNvSpPr>
              <a:spLocks/>
            </p:cNvSpPr>
            <p:nvPr/>
          </p:nvSpPr>
          <p:spPr bwMode="auto">
            <a:xfrm>
              <a:off x="3214688" y="2957516"/>
              <a:ext cx="74613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4" name="Freeform 137"/>
            <p:cNvSpPr>
              <a:spLocks/>
            </p:cNvSpPr>
            <p:nvPr/>
          </p:nvSpPr>
          <p:spPr bwMode="auto">
            <a:xfrm>
              <a:off x="3236913" y="2876554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5" name="Freeform 138"/>
            <p:cNvSpPr>
              <a:spLocks/>
            </p:cNvSpPr>
            <p:nvPr/>
          </p:nvSpPr>
          <p:spPr bwMode="auto">
            <a:xfrm>
              <a:off x="3259138" y="2901954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Freeform 139"/>
            <p:cNvSpPr>
              <a:spLocks/>
            </p:cNvSpPr>
            <p:nvPr/>
          </p:nvSpPr>
          <p:spPr bwMode="auto">
            <a:xfrm>
              <a:off x="3281363" y="2928941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7" name="Freeform 140"/>
            <p:cNvSpPr>
              <a:spLocks/>
            </p:cNvSpPr>
            <p:nvPr/>
          </p:nvSpPr>
          <p:spPr bwMode="auto">
            <a:xfrm>
              <a:off x="3303588" y="3789367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8" name="Freeform 141"/>
            <p:cNvSpPr>
              <a:spLocks/>
            </p:cNvSpPr>
            <p:nvPr/>
          </p:nvSpPr>
          <p:spPr bwMode="auto">
            <a:xfrm>
              <a:off x="3325813" y="2954341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9" name="Freeform 142"/>
            <p:cNvSpPr>
              <a:spLocks/>
            </p:cNvSpPr>
            <p:nvPr/>
          </p:nvSpPr>
          <p:spPr bwMode="auto">
            <a:xfrm>
              <a:off x="3348038" y="2736854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0" name="Freeform 143"/>
            <p:cNvSpPr>
              <a:spLocks/>
            </p:cNvSpPr>
            <p:nvPr/>
          </p:nvSpPr>
          <p:spPr bwMode="auto">
            <a:xfrm>
              <a:off x="3370263" y="1608141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1" name="Freeform 144"/>
            <p:cNvSpPr>
              <a:spLocks/>
            </p:cNvSpPr>
            <p:nvPr/>
          </p:nvSpPr>
          <p:spPr bwMode="auto">
            <a:xfrm>
              <a:off x="3392488" y="3884617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Freeform 145"/>
            <p:cNvSpPr>
              <a:spLocks/>
            </p:cNvSpPr>
            <p:nvPr/>
          </p:nvSpPr>
          <p:spPr bwMode="auto">
            <a:xfrm>
              <a:off x="3413126" y="3435354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Freeform 146"/>
            <p:cNvSpPr>
              <a:spLocks/>
            </p:cNvSpPr>
            <p:nvPr/>
          </p:nvSpPr>
          <p:spPr bwMode="auto">
            <a:xfrm>
              <a:off x="3436938" y="2946404"/>
              <a:ext cx="74613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Freeform 147"/>
            <p:cNvSpPr>
              <a:spLocks/>
            </p:cNvSpPr>
            <p:nvPr/>
          </p:nvSpPr>
          <p:spPr bwMode="auto">
            <a:xfrm>
              <a:off x="3459163" y="3151192"/>
              <a:ext cx="74613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Freeform 148"/>
            <p:cNvSpPr>
              <a:spLocks/>
            </p:cNvSpPr>
            <p:nvPr/>
          </p:nvSpPr>
          <p:spPr bwMode="auto">
            <a:xfrm>
              <a:off x="3481388" y="2976566"/>
              <a:ext cx="74613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Freeform 149"/>
            <p:cNvSpPr>
              <a:spLocks/>
            </p:cNvSpPr>
            <p:nvPr/>
          </p:nvSpPr>
          <p:spPr bwMode="auto">
            <a:xfrm>
              <a:off x="3503613" y="4176717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7" name="Freeform 150"/>
            <p:cNvSpPr>
              <a:spLocks/>
            </p:cNvSpPr>
            <p:nvPr/>
          </p:nvSpPr>
          <p:spPr bwMode="auto">
            <a:xfrm>
              <a:off x="3524251" y="2825754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Freeform 151"/>
            <p:cNvSpPr>
              <a:spLocks/>
            </p:cNvSpPr>
            <p:nvPr/>
          </p:nvSpPr>
          <p:spPr bwMode="auto">
            <a:xfrm>
              <a:off x="3546476" y="2400304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Freeform 152"/>
            <p:cNvSpPr>
              <a:spLocks/>
            </p:cNvSpPr>
            <p:nvPr/>
          </p:nvSpPr>
          <p:spPr bwMode="auto">
            <a:xfrm>
              <a:off x="3568701" y="2995616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0" name="Freeform 153"/>
            <p:cNvSpPr>
              <a:spLocks/>
            </p:cNvSpPr>
            <p:nvPr/>
          </p:nvSpPr>
          <p:spPr bwMode="auto">
            <a:xfrm>
              <a:off x="3592513" y="3282954"/>
              <a:ext cx="74613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1" name="Freeform 154"/>
            <p:cNvSpPr>
              <a:spLocks/>
            </p:cNvSpPr>
            <p:nvPr/>
          </p:nvSpPr>
          <p:spPr bwMode="auto">
            <a:xfrm>
              <a:off x="3613151" y="2449516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2" name="Freeform 155"/>
            <p:cNvSpPr>
              <a:spLocks/>
            </p:cNvSpPr>
            <p:nvPr/>
          </p:nvSpPr>
          <p:spPr bwMode="auto">
            <a:xfrm>
              <a:off x="3635376" y="2968629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3" name="Freeform 156"/>
            <p:cNvSpPr>
              <a:spLocks/>
            </p:cNvSpPr>
            <p:nvPr/>
          </p:nvSpPr>
          <p:spPr bwMode="auto">
            <a:xfrm>
              <a:off x="3657601" y="2892429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Oval 157"/>
            <p:cNvSpPr>
              <a:spLocks noChangeArrowheads="1"/>
            </p:cNvSpPr>
            <p:nvPr/>
          </p:nvSpPr>
          <p:spPr bwMode="auto">
            <a:xfrm>
              <a:off x="3703638" y="4983168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5" name="Oval 158"/>
            <p:cNvSpPr>
              <a:spLocks noChangeArrowheads="1"/>
            </p:cNvSpPr>
            <p:nvPr/>
          </p:nvSpPr>
          <p:spPr bwMode="auto">
            <a:xfrm>
              <a:off x="3725863" y="4919668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6" name="Oval 159"/>
            <p:cNvSpPr>
              <a:spLocks noChangeArrowheads="1"/>
            </p:cNvSpPr>
            <p:nvPr/>
          </p:nvSpPr>
          <p:spPr bwMode="auto">
            <a:xfrm>
              <a:off x="3748088" y="4933955"/>
              <a:ext cx="74613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7" name="Oval 160"/>
            <p:cNvSpPr>
              <a:spLocks noChangeArrowheads="1"/>
            </p:cNvSpPr>
            <p:nvPr/>
          </p:nvSpPr>
          <p:spPr bwMode="auto">
            <a:xfrm>
              <a:off x="3770313" y="4916493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Oval 161"/>
            <p:cNvSpPr>
              <a:spLocks noChangeArrowheads="1"/>
            </p:cNvSpPr>
            <p:nvPr/>
          </p:nvSpPr>
          <p:spPr bwMode="auto">
            <a:xfrm>
              <a:off x="3792538" y="4930780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Oval 162"/>
            <p:cNvSpPr>
              <a:spLocks noChangeArrowheads="1"/>
            </p:cNvSpPr>
            <p:nvPr/>
          </p:nvSpPr>
          <p:spPr bwMode="auto">
            <a:xfrm>
              <a:off x="3813176" y="4964118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0" name="Oval 163"/>
            <p:cNvSpPr>
              <a:spLocks noChangeArrowheads="1"/>
            </p:cNvSpPr>
            <p:nvPr/>
          </p:nvSpPr>
          <p:spPr bwMode="auto">
            <a:xfrm>
              <a:off x="3835401" y="4968880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1" name="Oval 164"/>
            <p:cNvSpPr>
              <a:spLocks noChangeArrowheads="1"/>
            </p:cNvSpPr>
            <p:nvPr/>
          </p:nvSpPr>
          <p:spPr bwMode="auto">
            <a:xfrm>
              <a:off x="3857626" y="4875218"/>
              <a:ext cx="76200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2" name="Oval 165"/>
            <p:cNvSpPr>
              <a:spLocks noChangeArrowheads="1"/>
            </p:cNvSpPr>
            <p:nvPr/>
          </p:nvSpPr>
          <p:spPr bwMode="auto">
            <a:xfrm>
              <a:off x="3881439" y="5046668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3" name="Oval 166"/>
            <p:cNvSpPr>
              <a:spLocks noChangeArrowheads="1"/>
            </p:cNvSpPr>
            <p:nvPr/>
          </p:nvSpPr>
          <p:spPr bwMode="auto">
            <a:xfrm>
              <a:off x="3903664" y="3429004"/>
              <a:ext cx="74613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Oval 167"/>
            <p:cNvSpPr>
              <a:spLocks noChangeArrowheads="1"/>
            </p:cNvSpPr>
            <p:nvPr/>
          </p:nvSpPr>
          <p:spPr bwMode="auto">
            <a:xfrm>
              <a:off x="3924301" y="4181480"/>
              <a:ext cx="76200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5" name="Oval 168"/>
            <p:cNvSpPr>
              <a:spLocks noChangeArrowheads="1"/>
            </p:cNvSpPr>
            <p:nvPr/>
          </p:nvSpPr>
          <p:spPr bwMode="auto">
            <a:xfrm>
              <a:off x="3946526" y="4535492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6" name="Oval 169"/>
            <p:cNvSpPr>
              <a:spLocks noChangeArrowheads="1"/>
            </p:cNvSpPr>
            <p:nvPr/>
          </p:nvSpPr>
          <p:spPr bwMode="auto">
            <a:xfrm>
              <a:off x="3968751" y="4010030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Oval 170"/>
            <p:cNvSpPr>
              <a:spLocks noChangeArrowheads="1"/>
            </p:cNvSpPr>
            <p:nvPr/>
          </p:nvSpPr>
          <p:spPr bwMode="auto">
            <a:xfrm>
              <a:off x="3990976" y="4021142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Freeform 171"/>
            <p:cNvSpPr>
              <a:spLocks/>
            </p:cNvSpPr>
            <p:nvPr/>
          </p:nvSpPr>
          <p:spPr bwMode="auto">
            <a:xfrm>
              <a:off x="4013201" y="4716468"/>
              <a:ext cx="74613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9" name="Freeform 172"/>
            <p:cNvSpPr>
              <a:spLocks/>
            </p:cNvSpPr>
            <p:nvPr/>
          </p:nvSpPr>
          <p:spPr bwMode="auto">
            <a:xfrm>
              <a:off x="4035426" y="3917955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0" name="Freeform 173"/>
            <p:cNvSpPr>
              <a:spLocks/>
            </p:cNvSpPr>
            <p:nvPr/>
          </p:nvSpPr>
          <p:spPr bwMode="auto">
            <a:xfrm>
              <a:off x="4057651" y="3911605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Freeform 174"/>
            <p:cNvSpPr>
              <a:spLocks/>
            </p:cNvSpPr>
            <p:nvPr/>
          </p:nvSpPr>
          <p:spPr bwMode="auto">
            <a:xfrm>
              <a:off x="4079876" y="2981329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2" name="Freeform 175"/>
            <p:cNvSpPr>
              <a:spLocks/>
            </p:cNvSpPr>
            <p:nvPr/>
          </p:nvSpPr>
          <p:spPr bwMode="auto">
            <a:xfrm>
              <a:off x="4102101" y="3001966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3" name="Freeform 176"/>
            <p:cNvSpPr>
              <a:spLocks/>
            </p:cNvSpPr>
            <p:nvPr/>
          </p:nvSpPr>
          <p:spPr bwMode="auto">
            <a:xfrm>
              <a:off x="4124326" y="2957516"/>
              <a:ext cx="74613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4" name="Freeform 177"/>
            <p:cNvSpPr>
              <a:spLocks/>
            </p:cNvSpPr>
            <p:nvPr/>
          </p:nvSpPr>
          <p:spPr bwMode="auto">
            <a:xfrm>
              <a:off x="4146551" y="2938466"/>
              <a:ext cx="74613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5" name="Freeform 178"/>
            <p:cNvSpPr>
              <a:spLocks/>
            </p:cNvSpPr>
            <p:nvPr/>
          </p:nvSpPr>
          <p:spPr bwMode="auto">
            <a:xfrm>
              <a:off x="4168776" y="4822830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6" name="Freeform 179"/>
            <p:cNvSpPr>
              <a:spLocks/>
            </p:cNvSpPr>
            <p:nvPr/>
          </p:nvSpPr>
          <p:spPr bwMode="auto">
            <a:xfrm>
              <a:off x="4191001" y="3538542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7" name="Freeform 180"/>
            <p:cNvSpPr>
              <a:spLocks/>
            </p:cNvSpPr>
            <p:nvPr/>
          </p:nvSpPr>
          <p:spPr bwMode="auto">
            <a:xfrm>
              <a:off x="4211639" y="3214692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8" name="Freeform 181"/>
            <p:cNvSpPr>
              <a:spLocks/>
            </p:cNvSpPr>
            <p:nvPr/>
          </p:nvSpPr>
          <p:spPr bwMode="auto">
            <a:xfrm>
              <a:off x="4233864" y="4156080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9" name="Freeform 182"/>
            <p:cNvSpPr>
              <a:spLocks/>
            </p:cNvSpPr>
            <p:nvPr/>
          </p:nvSpPr>
          <p:spPr bwMode="auto">
            <a:xfrm>
              <a:off x="4256089" y="4614868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0" name="Freeform 183"/>
            <p:cNvSpPr>
              <a:spLocks/>
            </p:cNvSpPr>
            <p:nvPr/>
          </p:nvSpPr>
          <p:spPr bwMode="auto">
            <a:xfrm>
              <a:off x="4279901" y="4379917"/>
              <a:ext cx="74613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1" name="Freeform 184"/>
            <p:cNvSpPr>
              <a:spLocks/>
            </p:cNvSpPr>
            <p:nvPr/>
          </p:nvSpPr>
          <p:spPr bwMode="auto">
            <a:xfrm>
              <a:off x="4300539" y="2994029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2" name="Freeform 185"/>
            <p:cNvSpPr>
              <a:spLocks/>
            </p:cNvSpPr>
            <p:nvPr/>
          </p:nvSpPr>
          <p:spPr bwMode="auto">
            <a:xfrm>
              <a:off x="4322764" y="3863980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3" name="Freeform 186"/>
            <p:cNvSpPr>
              <a:spLocks/>
            </p:cNvSpPr>
            <p:nvPr/>
          </p:nvSpPr>
          <p:spPr bwMode="auto">
            <a:xfrm>
              <a:off x="4344989" y="3144842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4" name="Freeform 187"/>
            <p:cNvSpPr>
              <a:spLocks/>
            </p:cNvSpPr>
            <p:nvPr/>
          </p:nvSpPr>
          <p:spPr bwMode="auto">
            <a:xfrm>
              <a:off x="4367214" y="4525967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5" name="Freeform 188"/>
            <p:cNvSpPr>
              <a:spLocks/>
            </p:cNvSpPr>
            <p:nvPr/>
          </p:nvSpPr>
          <p:spPr bwMode="auto">
            <a:xfrm>
              <a:off x="4389439" y="4341817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6" name="Freeform 189"/>
            <p:cNvSpPr>
              <a:spLocks/>
            </p:cNvSpPr>
            <p:nvPr/>
          </p:nvSpPr>
          <p:spPr bwMode="auto">
            <a:xfrm>
              <a:off x="4411664" y="3465517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7" name="Freeform 190"/>
            <p:cNvSpPr>
              <a:spLocks/>
            </p:cNvSpPr>
            <p:nvPr/>
          </p:nvSpPr>
          <p:spPr bwMode="auto">
            <a:xfrm>
              <a:off x="4433889" y="4156080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8" name="Freeform 191"/>
            <p:cNvSpPr>
              <a:spLocks/>
            </p:cNvSpPr>
            <p:nvPr/>
          </p:nvSpPr>
          <p:spPr bwMode="auto">
            <a:xfrm>
              <a:off x="4456114" y="4467230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9" name="Freeform 192"/>
            <p:cNvSpPr>
              <a:spLocks/>
            </p:cNvSpPr>
            <p:nvPr/>
          </p:nvSpPr>
          <p:spPr bwMode="auto">
            <a:xfrm>
              <a:off x="4478339" y="4138617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0" name="Freeform 193"/>
            <p:cNvSpPr>
              <a:spLocks/>
            </p:cNvSpPr>
            <p:nvPr/>
          </p:nvSpPr>
          <p:spPr bwMode="auto">
            <a:xfrm>
              <a:off x="4500564" y="3305179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1" name="Freeform 194"/>
            <p:cNvSpPr>
              <a:spLocks/>
            </p:cNvSpPr>
            <p:nvPr/>
          </p:nvSpPr>
          <p:spPr bwMode="auto">
            <a:xfrm>
              <a:off x="4522789" y="2944816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2" name="Oval 195"/>
            <p:cNvSpPr>
              <a:spLocks noChangeArrowheads="1"/>
            </p:cNvSpPr>
            <p:nvPr/>
          </p:nvSpPr>
          <p:spPr bwMode="auto">
            <a:xfrm>
              <a:off x="4567239" y="4862518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3" name="Oval 196"/>
            <p:cNvSpPr>
              <a:spLocks noChangeArrowheads="1"/>
            </p:cNvSpPr>
            <p:nvPr/>
          </p:nvSpPr>
          <p:spPr bwMode="auto">
            <a:xfrm>
              <a:off x="4589464" y="4903793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Oval 197"/>
            <p:cNvSpPr>
              <a:spLocks noChangeArrowheads="1"/>
            </p:cNvSpPr>
            <p:nvPr/>
          </p:nvSpPr>
          <p:spPr bwMode="auto">
            <a:xfrm>
              <a:off x="4611689" y="5222880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" name="Oval 198"/>
            <p:cNvSpPr>
              <a:spLocks noChangeArrowheads="1"/>
            </p:cNvSpPr>
            <p:nvPr/>
          </p:nvSpPr>
          <p:spPr bwMode="auto">
            <a:xfrm>
              <a:off x="4633914" y="5154618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6" name="Oval 199"/>
            <p:cNvSpPr>
              <a:spLocks noChangeArrowheads="1"/>
            </p:cNvSpPr>
            <p:nvPr/>
          </p:nvSpPr>
          <p:spPr bwMode="auto">
            <a:xfrm>
              <a:off x="4656139" y="4918080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7" name="Oval 200"/>
            <p:cNvSpPr>
              <a:spLocks noChangeArrowheads="1"/>
            </p:cNvSpPr>
            <p:nvPr/>
          </p:nvSpPr>
          <p:spPr bwMode="auto">
            <a:xfrm>
              <a:off x="4678364" y="5008568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Oval 201"/>
            <p:cNvSpPr>
              <a:spLocks noChangeArrowheads="1"/>
            </p:cNvSpPr>
            <p:nvPr/>
          </p:nvSpPr>
          <p:spPr bwMode="auto">
            <a:xfrm>
              <a:off x="4700589" y="4813305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Oval 202"/>
            <p:cNvSpPr>
              <a:spLocks noChangeArrowheads="1"/>
            </p:cNvSpPr>
            <p:nvPr/>
          </p:nvSpPr>
          <p:spPr bwMode="auto">
            <a:xfrm>
              <a:off x="4722814" y="4999043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Oval 203"/>
            <p:cNvSpPr>
              <a:spLocks noChangeArrowheads="1"/>
            </p:cNvSpPr>
            <p:nvPr/>
          </p:nvSpPr>
          <p:spPr bwMode="auto">
            <a:xfrm>
              <a:off x="4745039" y="4899030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Oval 204"/>
            <p:cNvSpPr>
              <a:spLocks noChangeArrowheads="1"/>
            </p:cNvSpPr>
            <p:nvPr/>
          </p:nvSpPr>
          <p:spPr bwMode="auto">
            <a:xfrm>
              <a:off x="4767264" y="4932368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2" name="Oval 205"/>
            <p:cNvSpPr>
              <a:spLocks noChangeArrowheads="1"/>
            </p:cNvSpPr>
            <p:nvPr/>
          </p:nvSpPr>
          <p:spPr bwMode="auto">
            <a:xfrm>
              <a:off x="4789489" y="4994280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Oval 206"/>
            <p:cNvSpPr>
              <a:spLocks noChangeArrowheads="1"/>
            </p:cNvSpPr>
            <p:nvPr/>
          </p:nvSpPr>
          <p:spPr bwMode="auto">
            <a:xfrm>
              <a:off x="4811714" y="5056193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Oval 207"/>
            <p:cNvSpPr>
              <a:spLocks noChangeArrowheads="1"/>
            </p:cNvSpPr>
            <p:nvPr/>
          </p:nvSpPr>
          <p:spPr bwMode="auto">
            <a:xfrm>
              <a:off x="4833939" y="4895855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Oval 208"/>
            <p:cNvSpPr>
              <a:spLocks noChangeArrowheads="1"/>
            </p:cNvSpPr>
            <p:nvPr/>
          </p:nvSpPr>
          <p:spPr bwMode="auto">
            <a:xfrm>
              <a:off x="4856164" y="5067305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Freeform 209"/>
            <p:cNvSpPr>
              <a:spLocks/>
            </p:cNvSpPr>
            <p:nvPr/>
          </p:nvSpPr>
          <p:spPr bwMode="auto">
            <a:xfrm>
              <a:off x="4876801" y="514509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Freeform 210"/>
            <p:cNvSpPr>
              <a:spLocks/>
            </p:cNvSpPr>
            <p:nvPr/>
          </p:nvSpPr>
          <p:spPr bwMode="auto">
            <a:xfrm>
              <a:off x="4899026" y="4953005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8" name="Freeform 211"/>
            <p:cNvSpPr>
              <a:spLocks/>
            </p:cNvSpPr>
            <p:nvPr/>
          </p:nvSpPr>
          <p:spPr bwMode="auto">
            <a:xfrm>
              <a:off x="4921251" y="4937130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9" name="Freeform 212"/>
            <p:cNvSpPr>
              <a:spLocks/>
            </p:cNvSpPr>
            <p:nvPr/>
          </p:nvSpPr>
          <p:spPr bwMode="auto">
            <a:xfrm>
              <a:off x="4943476" y="4637093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0" name="Freeform 213"/>
            <p:cNvSpPr>
              <a:spLocks/>
            </p:cNvSpPr>
            <p:nvPr/>
          </p:nvSpPr>
          <p:spPr bwMode="auto">
            <a:xfrm>
              <a:off x="4965701" y="4968880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1" name="Freeform 214"/>
            <p:cNvSpPr>
              <a:spLocks/>
            </p:cNvSpPr>
            <p:nvPr/>
          </p:nvSpPr>
          <p:spPr bwMode="auto">
            <a:xfrm>
              <a:off x="4987926" y="4694243"/>
              <a:ext cx="77788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6"/>
                </a:cxn>
                <a:cxn ang="0">
                  <a:pos x="0" y="126"/>
                </a:cxn>
                <a:cxn ang="0">
                  <a:pos x="72" y="0"/>
                </a:cxn>
              </a:cxnLst>
              <a:rect l="0" t="0" r="r" b="b"/>
              <a:pathLst>
                <a:path w="145" h="126">
                  <a:moveTo>
                    <a:pt x="72" y="0"/>
                  </a:moveTo>
                  <a:lnTo>
                    <a:pt x="145" y="126"/>
                  </a:lnTo>
                  <a:lnTo>
                    <a:pt x="0" y="12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" name="Freeform 215"/>
            <p:cNvSpPr>
              <a:spLocks/>
            </p:cNvSpPr>
            <p:nvPr/>
          </p:nvSpPr>
          <p:spPr bwMode="auto">
            <a:xfrm>
              <a:off x="5010151" y="4875218"/>
              <a:ext cx="76200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2" y="0"/>
                </a:cxn>
              </a:cxnLst>
              <a:rect l="0" t="0" r="r" b="b"/>
              <a:pathLst>
                <a:path w="145" h="127">
                  <a:moveTo>
                    <a:pt x="72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" name="Freeform 216"/>
            <p:cNvSpPr>
              <a:spLocks/>
            </p:cNvSpPr>
            <p:nvPr/>
          </p:nvSpPr>
          <p:spPr bwMode="auto">
            <a:xfrm>
              <a:off x="5032376" y="4868868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5" h="127">
                  <a:moveTo>
                    <a:pt x="73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4" name="Freeform 217"/>
            <p:cNvSpPr>
              <a:spLocks/>
            </p:cNvSpPr>
            <p:nvPr/>
          </p:nvSpPr>
          <p:spPr bwMode="auto">
            <a:xfrm>
              <a:off x="5054601" y="4881568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5" name="Freeform 218"/>
            <p:cNvSpPr>
              <a:spLocks/>
            </p:cNvSpPr>
            <p:nvPr/>
          </p:nvSpPr>
          <p:spPr bwMode="auto">
            <a:xfrm>
              <a:off x="5076826" y="4881568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6" name="Freeform 219"/>
            <p:cNvSpPr>
              <a:spLocks/>
            </p:cNvSpPr>
            <p:nvPr/>
          </p:nvSpPr>
          <p:spPr bwMode="auto">
            <a:xfrm>
              <a:off x="5099051" y="4875218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7" name="Freeform 220"/>
            <p:cNvSpPr>
              <a:spLocks/>
            </p:cNvSpPr>
            <p:nvPr/>
          </p:nvSpPr>
          <p:spPr bwMode="auto">
            <a:xfrm>
              <a:off x="5121276" y="4789493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8" name="Freeform 221"/>
            <p:cNvSpPr>
              <a:spLocks/>
            </p:cNvSpPr>
            <p:nvPr/>
          </p:nvSpPr>
          <p:spPr bwMode="auto">
            <a:xfrm>
              <a:off x="5143501" y="4864105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9" name="Freeform 222"/>
            <p:cNvSpPr>
              <a:spLocks/>
            </p:cNvSpPr>
            <p:nvPr/>
          </p:nvSpPr>
          <p:spPr bwMode="auto">
            <a:xfrm>
              <a:off x="5165726" y="4935543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6"/>
                </a:cxn>
                <a:cxn ang="0">
                  <a:pos x="0" y="126"/>
                </a:cxn>
                <a:cxn ang="0">
                  <a:pos x="72" y="0"/>
                </a:cxn>
              </a:cxnLst>
              <a:rect l="0" t="0" r="r" b="b"/>
              <a:pathLst>
                <a:path w="145" h="126">
                  <a:moveTo>
                    <a:pt x="72" y="0"/>
                  </a:moveTo>
                  <a:lnTo>
                    <a:pt x="145" y="126"/>
                  </a:lnTo>
                  <a:lnTo>
                    <a:pt x="0" y="12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0" name="Freeform 223"/>
            <p:cNvSpPr>
              <a:spLocks/>
            </p:cNvSpPr>
            <p:nvPr/>
          </p:nvSpPr>
          <p:spPr bwMode="auto">
            <a:xfrm>
              <a:off x="5187951" y="4979993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6"/>
                </a:cxn>
                <a:cxn ang="0">
                  <a:pos x="0" y="126"/>
                </a:cxn>
                <a:cxn ang="0">
                  <a:pos x="72" y="0"/>
                </a:cxn>
              </a:cxnLst>
              <a:rect l="0" t="0" r="r" b="b"/>
              <a:pathLst>
                <a:path w="145" h="126">
                  <a:moveTo>
                    <a:pt x="72" y="0"/>
                  </a:moveTo>
                  <a:lnTo>
                    <a:pt x="145" y="126"/>
                  </a:lnTo>
                  <a:lnTo>
                    <a:pt x="0" y="12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Freeform 224"/>
            <p:cNvSpPr>
              <a:spLocks/>
            </p:cNvSpPr>
            <p:nvPr/>
          </p:nvSpPr>
          <p:spPr bwMode="auto">
            <a:xfrm>
              <a:off x="5210176" y="4943480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5" h="127">
                  <a:moveTo>
                    <a:pt x="73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2" name="Freeform 225"/>
            <p:cNvSpPr>
              <a:spLocks/>
            </p:cNvSpPr>
            <p:nvPr/>
          </p:nvSpPr>
          <p:spPr bwMode="auto">
            <a:xfrm>
              <a:off x="5232401" y="4806955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Freeform 226"/>
            <p:cNvSpPr>
              <a:spLocks/>
            </p:cNvSpPr>
            <p:nvPr/>
          </p:nvSpPr>
          <p:spPr bwMode="auto">
            <a:xfrm>
              <a:off x="5254626" y="4848230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4" name="Freeform 227"/>
            <p:cNvSpPr>
              <a:spLocks/>
            </p:cNvSpPr>
            <p:nvPr/>
          </p:nvSpPr>
          <p:spPr bwMode="auto">
            <a:xfrm>
              <a:off x="5276851" y="5099055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5" name="Freeform 228"/>
            <p:cNvSpPr>
              <a:spLocks/>
            </p:cNvSpPr>
            <p:nvPr/>
          </p:nvSpPr>
          <p:spPr bwMode="auto">
            <a:xfrm>
              <a:off x="5297489" y="4943480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5319714" y="4953005"/>
              <a:ext cx="77788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5343526" y="4881568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6"/>
                </a:cxn>
                <a:cxn ang="0">
                  <a:pos x="0" y="126"/>
                </a:cxn>
                <a:cxn ang="0">
                  <a:pos x="72" y="0"/>
                </a:cxn>
              </a:cxnLst>
              <a:rect l="0" t="0" r="r" b="b"/>
              <a:pathLst>
                <a:path w="145" h="126">
                  <a:moveTo>
                    <a:pt x="72" y="0"/>
                  </a:moveTo>
                  <a:lnTo>
                    <a:pt x="145" y="126"/>
                  </a:lnTo>
                  <a:lnTo>
                    <a:pt x="0" y="12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5365751" y="4953005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5386389" y="4883155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5" h="127">
                  <a:moveTo>
                    <a:pt x="73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Oval 233"/>
            <p:cNvSpPr>
              <a:spLocks noChangeArrowheads="1"/>
            </p:cNvSpPr>
            <p:nvPr/>
          </p:nvSpPr>
          <p:spPr bwMode="auto">
            <a:xfrm>
              <a:off x="5432426" y="5322893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Oval 234"/>
            <p:cNvSpPr>
              <a:spLocks noChangeArrowheads="1"/>
            </p:cNvSpPr>
            <p:nvPr/>
          </p:nvSpPr>
          <p:spPr bwMode="auto">
            <a:xfrm>
              <a:off x="5454651" y="4908555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2" name="Oval 235"/>
            <p:cNvSpPr>
              <a:spLocks noChangeArrowheads="1"/>
            </p:cNvSpPr>
            <p:nvPr/>
          </p:nvSpPr>
          <p:spPr bwMode="auto">
            <a:xfrm>
              <a:off x="5476876" y="4792668"/>
              <a:ext cx="76200" cy="77788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3" name="Oval 236"/>
            <p:cNvSpPr>
              <a:spLocks noChangeArrowheads="1"/>
            </p:cNvSpPr>
            <p:nvPr/>
          </p:nvSpPr>
          <p:spPr bwMode="auto">
            <a:xfrm>
              <a:off x="5499101" y="5027618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4" name="Oval 237"/>
            <p:cNvSpPr>
              <a:spLocks noChangeArrowheads="1"/>
            </p:cNvSpPr>
            <p:nvPr/>
          </p:nvSpPr>
          <p:spPr bwMode="auto">
            <a:xfrm>
              <a:off x="5521326" y="4859343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5" name="Oval 238"/>
            <p:cNvSpPr>
              <a:spLocks noChangeArrowheads="1"/>
            </p:cNvSpPr>
            <p:nvPr/>
          </p:nvSpPr>
          <p:spPr bwMode="auto">
            <a:xfrm>
              <a:off x="5543552" y="4964118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6" name="Oval 239"/>
            <p:cNvSpPr>
              <a:spLocks noChangeArrowheads="1"/>
            </p:cNvSpPr>
            <p:nvPr/>
          </p:nvSpPr>
          <p:spPr bwMode="auto">
            <a:xfrm>
              <a:off x="5565777" y="4948243"/>
              <a:ext cx="76200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Oval 240"/>
            <p:cNvSpPr>
              <a:spLocks noChangeArrowheads="1"/>
            </p:cNvSpPr>
            <p:nvPr/>
          </p:nvSpPr>
          <p:spPr bwMode="auto">
            <a:xfrm>
              <a:off x="5586414" y="5057780"/>
              <a:ext cx="77788" cy="77788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8" name="Oval 241"/>
            <p:cNvSpPr>
              <a:spLocks noChangeArrowheads="1"/>
            </p:cNvSpPr>
            <p:nvPr/>
          </p:nvSpPr>
          <p:spPr bwMode="auto">
            <a:xfrm>
              <a:off x="5608639" y="4868868"/>
              <a:ext cx="77788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9" name="Oval 242"/>
            <p:cNvSpPr>
              <a:spLocks noChangeArrowheads="1"/>
            </p:cNvSpPr>
            <p:nvPr/>
          </p:nvSpPr>
          <p:spPr bwMode="auto">
            <a:xfrm>
              <a:off x="5632452" y="4532317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0" name="Oval 243"/>
            <p:cNvSpPr>
              <a:spLocks noChangeArrowheads="1"/>
            </p:cNvSpPr>
            <p:nvPr/>
          </p:nvSpPr>
          <p:spPr bwMode="auto">
            <a:xfrm>
              <a:off x="5654677" y="4673605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Oval 244"/>
            <p:cNvSpPr>
              <a:spLocks noChangeArrowheads="1"/>
            </p:cNvSpPr>
            <p:nvPr/>
          </p:nvSpPr>
          <p:spPr bwMode="auto">
            <a:xfrm>
              <a:off x="5676902" y="4537080"/>
              <a:ext cx="76200" cy="777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Oval 245"/>
            <p:cNvSpPr>
              <a:spLocks noChangeArrowheads="1"/>
            </p:cNvSpPr>
            <p:nvPr/>
          </p:nvSpPr>
          <p:spPr bwMode="auto">
            <a:xfrm>
              <a:off x="5697539" y="4508505"/>
              <a:ext cx="76200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3" name="Oval 246"/>
            <p:cNvSpPr>
              <a:spLocks noChangeArrowheads="1"/>
            </p:cNvSpPr>
            <p:nvPr/>
          </p:nvSpPr>
          <p:spPr bwMode="auto">
            <a:xfrm>
              <a:off x="5719764" y="4814893"/>
              <a:ext cx="76200" cy="777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4" name="Freeform 247"/>
            <p:cNvSpPr>
              <a:spLocks/>
            </p:cNvSpPr>
            <p:nvPr/>
          </p:nvSpPr>
          <p:spPr bwMode="auto">
            <a:xfrm>
              <a:off x="5741989" y="4360867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5" name="Freeform 248"/>
            <p:cNvSpPr>
              <a:spLocks/>
            </p:cNvSpPr>
            <p:nvPr/>
          </p:nvSpPr>
          <p:spPr bwMode="auto">
            <a:xfrm>
              <a:off x="5764214" y="4087817"/>
              <a:ext cx="77788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Freeform 249"/>
            <p:cNvSpPr>
              <a:spLocks/>
            </p:cNvSpPr>
            <p:nvPr/>
          </p:nvSpPr>
          <p:spPr bwMode="auto">
            <a:xfrm>
              <a:off x="5786439" y="3698879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7" name="Freeform 250"/>
            <p:cNvSpPr>
              <a:spLocks/>
            </p:cNvSpPr>
            <p:nvPr/>
          </p:nvSpPr>
          <p:spPr bwMode="auto">
            <a:xfrm>
              <a:off x="5808664" y="3316292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8" name="Freeform 251"/>
            <p:cNvSpPr>
              <a:spLocks/>
            </p:cNvSpPr>
            <p:nvPr/>
          </p:nvSpPr>
          <p:spPr bwMode="auto">
            <a:xfrm>
              <a:off x="5830889" y="2906716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9" name="Freeform 252"/>
            <p:cNvSpPr>
              <a:spLocks/>
            </p:cNvSpPr>
            <p:nvPr/>
          </p:nvSpPr>
          <p:spPr bwMode="auto">
            <a:xfrm>
              <a:off x="5853114" y="4046542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2" y="0"/>
                </a:cxn>
              </a:cxnLst>
              <a:rect l="0" t="0" r="r" b="b"/>
              <a:pathLst>
                <a:path w="145" h="127">
                  <a:moveTo>
                    <a:pt x="72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0" name="Freeform 253"/>
            <p:cNvSpPr>
              <a:spLocks/>
            </p:cNvSpPr>
            <p:nvPr/>
          </p:nvSpPr>
          <p:spPr bwMode="auto">
            <a:xfrm>
              <a:off x="5875339" y="3994155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1" name="Freeform 254"/>
            <p:cNvSpPr>
              <a:spLocks/>
            </p:cNvSpPr>
            <p:nvPr/>
          </p:nvSpPr>
          <p:spPr bwMode="auto">
            <a:xfrm>
              <a:off x="5897564" y="4410080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5" h="127">
                  <a:moveTo>
                    <a:pt x="73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2" name="Freeform 255"/>
            <p:cNvSpPr>
              <a:spLocks/>
            </p:cNvSpPr>
            <p:nvPr/>
          </p:nvSpPr>
          <p:spPr bwMode="auto">
            <a:xfrm>
              <a:off x="5919789" y="4211642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3" name="Freeform 256"/>
            <p:cNvSpPr>
              <a:spLocks/>
            </p:cNvSpPr>
            <p:nvPr/>
          </p:nvSpPr>
          <p:spPr bwMode="auto">
            <a:xfrm>
              <a:off x="5942014" y="4660905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4" name="Freeform 257"/>
            <p:cNvSpPr>
              <a:spLocks/>
            </p:cNvSpPr>
            <p:nvPr/>
          </p:nvSpPr>
          <p:spPr bwMode="auto">
            <a:xfrm>
              <a:off x="5964239" y="3352804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5" name="Freeform 258"/>
            <p:cNvSpPr>
              <a:spLocks/>
            </p:cNvSpPr>
            <p:nvPr/>
          </p:nvSpPr>
          <p:spPr bwMode="auto">
            <a:xfrm>
              <a:off x="5984877" y="3003554"/>
              <a:ext cx="77788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6" name="Freeform 259"/>
            <p:cNvSpPr>
              <a:spLocks/>
            </p:cNvSpPr>
            <p:nvPr/>
          </p:nvSpPr>
          <p:spPr bwMode="auto">
            <a:xfrm>
              <a:off x="6007102" y="4760918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7" name="Freeform 260"/>
            <p:cNvSpPr>
              <a:spLocks/>
            </p:cNvSpPr>
            <p:nvPr/>
          </p:nvSpPr>
          <p:spPr bwMode="auto">
            <a:xfrm>
              <a:off x="6030914" y="4656143"/>
              <a:ext cx="76200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2" y="0"/>
                </a:cxn>
              </a:cxnLst>
              <a:rect l="0" t="0" r="r" b="b"/>
              <a:pathLst>
                <a:path w="145" h="127">
                  <a:moveTo>
                    <a:pt x="72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8" name="Freeform 261"/>
            <p:cNvSpPr>
              <a:spLocks/>
            </p:cNvSpPr>
            <p:nvPr/>
          </p:nvSpPr>
          <p:spPr bwMode="auto">
            <a:xfrm>
              <a:off x="6053139" y="4643443"/>
              <a:ext cx="76200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9" name="Freeform 262"/>
            <p:cNvSpPr>
              <a:spLocks/>
            </p:cNvSpPr>
            <p:nvPr/>
          </p:nvSpPr>
          <p:spPr bwMode="auto">
            <a:xfrm>
              <a:off x="6075364" y="4948243"/>
              <a:ext cx="76200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0" name="Freeform 263"/>
            <p:cNvSpPr>
              <a:spLocks/>
            </p:cNvSpPr>
            <p:nvPr/>
          </p:nvSpPr>
          <p:spPr bwMode="auto">
            <a:xfrm>
              <a:off x="6096002" y="3927480"/>
              <a:ext cx="77788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1" name="Freeform 264"/>
            <p:cNvSpPr>
              <a:spLocks/>
            </p:cNvSpPr>
            <p:nvPr/>
          </p:nvSpPr>
          <p:spPr bwMode="auto">
            <a:xfrm>
              <a:off x="6118227" y="2976566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2" name="Freeform 265"/>
            <p:cNvSpPr>
              <a:spLocks/>
            </p:cNvSpPr>
            <p:nvPr/>
          </p:nvSpPr>
          <p:spPr bwMode="auto">
            <a:xfrm>
              <a:off x="6140452" y="2979741"/>
              <a:ext cx="77788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3" name="Freeform 266"/>
            <p:cNvSpPr>
              <a:spLocks/>
            </p:cNvSpPr>
            <p:nvPr/>
          </p:nvSpPr>
          <p:spPr bwMode="auto">
            <a:xfrm>
              <a:off x="6162677" y="3836992"/>
              <a:ext cx="77788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4" name="Freeform 267"/>
            <p:cNvSpPr>
              <a:spLocks/>
            </p:cNvSpPr>
            <p:nvPr/>
          </p:nvSpPr>
          <p:spPr bwMode="auto">
            <a:xfrm>
              <a:off x="6184902" y="3841755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5" name="Freeform 268"/>
            <p:cNvSpPr>
              <a:spLocks/>
            </p:cNvSpPr>
            <p:nvPr/>
          </p:nvSpPr>
          <p:spPr bwMode="auto">
            <a:xfrm>
              <a:off x="6207127" y="2838454"/>
              <a:ext cx="77788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5" y="127"/>
                </a:cxn>
                <a:cxn ang="0">
                  <a:pos x="0" y="127"/>
                </a:cxn>
                <a:cxn ang="0">
                  <a:pos x="72" y="0"/>
                </a:cxn>
              </a:cxnLst>
              <a:rect l="0" t="0" r="r" b="b"/>
              <a:pathLst>
                <a:path w="145" h="127">
                  <a:moveTo>
                    <a:pt x="72" y="0"/>
                  </a:moveTo>
                  <a:lnTo>
                    <a:pt x="145" y="127"/>
                  </a:lnTo>
                  <a:lnTo>
                    <a:pt x="0" y="1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6" name="Freeform 269"/>
            <p:cNvSpPr>
              <a:spLocks/>
            </p:cNvSpPr>
            <p:nvPr/>
          </p:nvSpPr>
          <p:spPr bwMode="auto">
            <a:xfrm>
              <a:off x="6229352" y="4921255"/>
              <a:ext cx="77788" cy="666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6"/>
                </a:cxn>
                <a:cxn ang="0">
                  <a:pos x="0" y="126"/>
                </a:cxn>
                <a:cxn ang="0">
                  <a:pos x="73" y="0"/>
                </a:cxn>
              </a:cxnLst>
              <a:rect l="0" t="0" r="r" b="b"/>
              <a:pathLst>
                <a:path w="146" h="126">
                  <a:moveTo>
                    <a:pt x="73" y="0"/>
                  </a:moveTo>
                  <a:lnTo>
                    <a:pt x="146" y="126"/>
                  </a:lnTo>
                  <a:lnTo>
                    <a:pt x="0" y="12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Freeform 270"/>
            <p:cNvSpPr>
              <a:spLocks/>
            </p:cNvSpPr>
            <p:nvPr/>
          </p:nvSpPr>
          <p:spPr bwMode="auto">
            <a:xfrm>
              <a:off x="6251577" y="3708404"/>
              <a:ext cx="77788" cy="68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46" y="127"/>
                </a:cxn>
                <a:cxn ang="0">
                  <a:pos x="0" y="127"/>
                </a:cxn>
                <a:cxn ang="0">
                  <a:pos x="73" y="0"/>
                </a:cxn>
              </a:cxnLst>
              <a:rect l="0" t="0" r="r" b="b"/>
              <a:pathLst>
                <a:path w="146" h="127">
                  <a:moveTo>
                    <a:pt x="73" y="0"/>
                  </a:moveTo>
                  <a:lnTo>
                    <a:pt x="146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Oval 271"/>
            <p:cNvSpPr>
              <a:spLocks noChangeArrowheads="1"/>
            </p:cNvSpPr>
            <p:nvPr/>
          </p:nvSpPr>
          <p:spPr bwMode="auto">
            <a:xfrm>
              <a:off x="6297614" y="4910143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9" name="Oval 272"/>
            <p:cNvSpPr>
              <a:spLocks noChangeArrowheads="1"/>
            </p:cNvSpPr>
            <p:nvPr/>
          </p:nvSpPr>
          <p:spPr bwMode="auto">
            <a:xfrm>
              <a:off x="6319839" y="4916493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0" name="Oval 273"/>
            <p:cNvSpPr>
              <a:spLocks noChangeArrowheads="1"/>
            </p:cNvSpPr>
            <p:nvPr/>
          </p:nvSpPr>
          <p:spPr bwMode="auto">
            <a:xfrm>
              <a:off x="6342064" y="5029205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Oval 274"/>
            <p:cNvSpPr>
              <a:spLocks noChangeArrowheads="1"/>
            </p:cNvSpPr>
            <p:nvPr/>
          </p:nvSpPr>
          <p:spPr bwMode="auto">
            <a:xfrm>
              <a:off x="6364289" y="4941893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Oval 275"/>
            <p:cNvSpPr>
              <a:spLocks noChangeArrowheads="1"/>
            </p:cNvSpPr>
            <p:nvPr/>
          </p:nvSpPr>
          <p:spPr bwMode="auto">
            <a:xfrm>
              <a:off x="6386514" y="4933955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Oval 276"/>
            <p:cNvSpPr>
              <a:spLocks noChangeArrowheads="1"/>
            </p:cNvSpPr>
            <p:nvPr/>
          </p:nvSpPr>
          <p:spPr bwMode="auto">
            <a:xfrm>
              <a:off x="6408739" y="5003805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4" name="Oval 277"/>
            <p:cNvSpPr>
              <a:spLocks noChangeArrowheads="1"/>
            </p:cNvSpPr>
            <p:nvPr/>
          </p:nvSpPr>
          <p:spPr bwMode="auto">
            <a:xfrm>
              <a:off x="6430964" y="4910143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5" name="Oval 278"/>
            <p:cNvSpPr>
              <a:spLocks noChangeArrowheads="1"/>
            </p:cNvSpPr>
            <p:nvPr/>
          </p:nvSpPr>
          <p:spPr bwMode="auto">
            <a:xfrm>
              <a:off x="6453189" y="5011743"/>
              <a:ext cx="74613" cy="762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6" name="Oval 279"/>
            <p:cNvSpPr>
              <a:spLocks noChangeArrowheads="1"/>
            </p:cNvSpPr>
            <p:nvPr/>
          </p:nvSpPr>
          <p:spPr bwMode="auto">
            <a:xfrm>
              <a:off x="6475414" y="4892680"/>
              <a:ext cx="74613" cy="74613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Oval 280"/>
            <p:cNvSpPr>
              <a:spLocks noChangeArrowheads="1"/>
            </p:cNvSpPr>
            <p:nvPr/>
          </p:nvSpPr>
          <p:spPr bwMode="auto">
            <a:xfrm>
              <a:off x="6497639" y="3448054"/>
              <a:ext cx="74613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Oval 281"/>
            <p:cNvSpPr>
              <a:spLocks noChangeArrowheads="1"/>
            </p:cNvSpPr>
            <p:nvPr/>
          </p:nvSpPr>
          <p:spPr bwMode="auto">
            <a:xfrm>
              <a:off x="6519864" y="4273555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Oval 282"/>
            <p:cNvSpPr>
              <a:spLocks noChangeArrowheads="1"/>
            </p:cNvSpPr>
            <p:nvPr/>
          </p:nvSpPr>
          <p:spPr bwMode="auto">
            <a:xfrm>
              <a:off x="6542089" y="4895855"/>
              <a:ext cx="74613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0" name="Oval 283"/>
            <p:cNvSpPr>
              <a:spLocks noChangeArrowheads="1"/>
            </p:cNvSpPr>
            <p:nvPr/>
          </p:nvSpPr>
          <p:spPr bwMode="auto">
            <a:xfrm>
              <a:off x="6564314" y="4581530"/>
              <a:ext cx="74613" cy="762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Oval 284"/>
            <p:cNvSpPr>
              <a:spLocks noChangeArrowheads="1"/>
            </p:cNvSpPr>
            <p:nvPr/>
          </p:nvSpPr>
          <p:spPr bwMode="auto">
            <a:xfrm>
              <a:off x="6584952" y="4672018"/>
              <a:ext cx="76200" cy="746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2" name="Freeform 285"/>
            <p:cNvSpPr>
              <a:spLocks/>
            </p:cNvSpPr>
            <p:nvPr/>
          </p:nvSpPr>
          <p:spPr bwMode="auto">
            <a:xfrm>
              <a:off x="6607177" y="4327530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Freeform 286"/>
            <p:cNvSpPr>
              <a:spLocks/>
            </p:cNvSpPr>
            <p:nvPr/>
          </p:nvSpPr>
          <p:spPr bwMode="auto">
            <a:xfrm>
              <a:off x="6629402" y="4833943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Freeform 287"/>
            <p:cNvSpPr>
              <a:spLocks/>
            </p:cNvSpPr>
            <p:nvPr/>
          </p:nvSpPr>
          <p:spPr bwMode="auto">
            <a:xfrm>
              <a:off x="6651627" y="4141792"/>
              <a:ext cx="76200" cy="666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Freeform 288"/>
            <p:cNvSpPr>
              <a:spLocks/>
            </p:cNvSpPr>
            <p:nvPr/>
          </p:nvSpPr>
          <p:spPr bwMode="auto">
            <a:xfrm>
              <a:off x="6673852" y="2878141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Freeform 289"/>
            <p:cNvSpPr>
              <a:spLocks/>
            </p:cNvSpPr>
            <p:nvPr/>
          </p:nvSpPr>
          <p:spPr bwMode="auto">
            <a:xfrm>
              <a:off x="6696077" y="3932242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Freeform 290"/>
            <p:cNvSpPr>
              <a:spLocks/>
            </p:cNvSpPr>
            <p:nvPr/>
          </p:nvSpPr>
          <p:spPr bwMode="auto">
            <a:xfrm>
              <a:off x="6718302" y="2984504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Freeform 291"/>
            <p:cNvSpPr>
              <a:spLocks/>
            </p:cNvSpPr>
            <p:nvPr/>
          </p:nvSpPr>
          <p:spPr bwMode="auto">
            <a:xfrm>
              <a:off x="6740527" y="4533905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9" name="Freeform 292"/>
            <p:cNvSpPr>
              <a:spLocks/>
            </p:cNvSpPr>
            <p:nvPr/>
          </p:nvSpPr>
          <p:spPr bwMode="auto">
            <a:xfrm>
              <a:off x="6762752" y="4471992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Freeform 293"/>
            <p:cNvSpPr>
              <a:spLocks/>
            </p:cNvSpPr>
            <p:nvPr/>
          </p:nvSpPr>
          <p:spPr bwMode="auto">
            <a:xfrm>
              <a:off x="6784977" y="4649793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1" name="Freeform 294"/>
            <p:cNvSpPr>
              <a:spLocks/>
            </p:cNvSpPr>
            <p:nvPr/>
          </p:nvSpPr>
          <p:spPr bwMode="auto">
            <a:xfrm>
              <a:off x="6807202" y="4808543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Freeform 295"/>
            <p:cNvSpPr>
              <a:spLocks/>
            </p:cNvSpPr>
            <p:nvPr/>
          </p:nvSpPr>
          <p:spPr bwMode="auto">
            <a:xfrm>
              <a:off x="6829427" y="3005141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Freeform 296"/>
            <p:cNvSpPr>
              <a:spLocks/>
            </p:cNvSpPr>
            <p:nvPr/>
          </p:nvSpPr>
          <p:spPr bwMode="auto">
            <a:xfrm>
              <a:off x="6851652" y="4983168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Freeform 297"/>
            <p:cNvSpPr>
              <a:spLocks/>
            </p:cNvSpPr>
            <p:nvPr/>
          </p:nvSpPr>
          <p:spPr bwMode="auto">
            <a:xfrm>
              <a:off x="6873877" y="4795843"/>
              <a:ext cx="74613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5" name="Freeform 298"/>
            <p:cNvSpPr>
              <a:spLocks/>
            </p:cNvSpPr>
            <p:nvPr/>
          </p:nvSpPr>
          <p:spPr bwMode="auto">
            <a:xfrm>
              <a:off x="6896102" y="4394205"/>
              <a:ext cx="74613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Freeform 299"/>
            <p:cNvSpPr>
              <a:spLocks/>
            </p:cNvSpPr>
            <p:nvPr/>
          </p:nvSpPr>
          <p:spPr bwMode="auto">
            <a:xfrm>
              <a:off x="6918327" y="4375155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Freeform 300"/>
            <p:cNvSpPr>
              <a:spLocks/>
            </p:cNvSpPr>
            <p:nvPr/>
          </p:nvSpPr>
          <p:spPr bwMode="auto">
            <a:xfrm>
              <a:off x="6940552" y="4368805"/>
              <a:ext cx="74613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8" name="Freeform 301"/>
            <p:cNvSpPr>
              <a:spLocks/>
            </p:cNvSpPr>
            <p:nvPr/>
          </p:nvSpPr>
          <p:spPr bwMode="auto">
            <a:xfrm>
              <a:off x="6962777" y="4452942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Freeform 302"/>
            <p:cNvSpPr>
              <a:spLocks/>
            </p:cNvSpPr>
            <p:nvPr/>
          </p:nvSpPr>
          <p:spPr bwMode="auto">
            <a:xfrm>
              <a:off x="6983414" y="2994029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4" h="124">
                  <a:moveTo>
                    <a:pt x="72" y="0"/>
                  </a:moveTo>
                  <a:lnTo>
                    <a:pt x="144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0" name="Freeform 303"/>
            <p:cNvSpPr>
              <a:spLocks/>
            </p:cNvSpPr>
            <p:nvPr/>
          </p:nvSpPr>
          <p:spPr bwMode="auto">
            <a:xfrm>
              <a:off x="7007227" y="2914654"/>
              <a:ext cx="74613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1" name="Freeform 304"/>
            <p:cNvSpPr>
              <a:spLocks/>
            </p:cNvSpPr>
            <p:nvPr/>
          </p:nvSpPr>
          <p:spPr bwMode="auto">
            <a:xfrm>
              <a:off x="7029452" y="4294192"/>
              <a:ext cx="74613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Freeform 305"/>
            <p:cNvSpPr>
              <a:spLocks/>
            </p:cNvSpPr>
            <p:nvPr/>
          </p:nvSpPr>
          <p:spPr bwMode="auto">
            <a:xfrm>
              <a:off x="7051677" y="4751393"/>
              <a:ext cx="74613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Freeform 306"/>
            <p:cNvSpPr>
              <a:spLocks/>
            </p:cNvSpPr>
            <p:nvPr/>
          </p:nvSpPr>
          <p:spPr bwMode="auto">
            <a:xfrm>
              <a:off x="7072314" y="2990854"/>
              <a:ext cx="76200" cy="6508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1" y="0"/>
                </a:cxn>
              </a:cxnLst>
              <a:rect l="0" t="0" r="r" b="b"/>
              <a:pathLst>
                <a:path w="143" h="124">
                  <a:moveTo>
                    <a:pt x="71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Freeform 307"/>
            <p:cNvSpPr>
              <a:spLocks/>
            </p:cNvSpPr>
            <p:nvPr/>
          </p:nvSpPr>
          <p:spPr bwMode="auto">
            <a:xfrm>
              <a:off x="7094539" y="4483105"/>
              <a:ext cx="76200" cy="666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Freeform 308"/>
            <p:cNvSpPr>
              <a:spLocks/>
            </p:cNvSpPr>
            <p:nvPr/>
          </p:nvSpPr>
          <p:spPr bwMode="auto">
            <a:xfrm>
              <a:off x="7116764" y="4443417"/>
              <a:ext cx="76200" cy="650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24"/>
                </a:cxn>
                <a:cxn ang="0">
                  <a:pos x="0" y="124"/>
                </a:cxn>
                <a:cxn ang="0">
                  <a:pos x="72" y="0"/>
                </a:cxn>
              </a:cxnLst>
              <a:rect l="0" t="0" r="r" b="b"/>
              <a:pathLst>
                <a:path w="143" h="124">
                  <a:moveTo>
                    <a:pt x="72" y="0"/>
                  </a:moveTo>
                  <a:lnTo>
                    <a:pt x="143" y="124"/>
                  </a:lnTo>
                  <a:lnTo>
                    <a:pt x="0" y="1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Line 309"/>
            <p:cNvSpPr>
              <a:spLocks noChangeShapeType="1"/>
            </p:cNvSpPr>
            <p:nvPr/>
          </p:nvSpPr>
          <p:spPr bwMode="auto">
            <a:xfrm>
              <a:off x="2874963" y="1522416"/>
              <a:ext cx="0" cy="429736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Line 310"/>
            <p:cNvSpPr>
              <a:spLocks noChangeShapeType="1"/>
            </p:cNvSpPr>
            <p:nvPr/>
          </p:nvSpPr>
          <p:spPr bwMode="auto">
            <a:xfrm>
              <a:off x="3717926" y="1522416"/>
              <a:ext cx="0" cy="429736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Line 311"/>
            <p:cNvSpPr>
              <a:spLocks noChangeShapeType="1"/>
            </p:cNvSpPr>
            <p:nvPr/>
          </p:nvSpPr>
          <p:spPr bwMode="auto">
            <a:xfrm>
              <a:off x="4581526" y="1514478"/>
              <a:ext cx="0" cy="42989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Line 312"/>
            <p:cNvSpPr>
              <a:spLocks noChangeShapeType="1"/>
            </p:cNvSpPr>
            <p:nvPr/>
          </p:nvSpPr>
          <p:spPr bwMode="auto">
            <a:xfrm>
              <a:off x="6315077" y="1493841"/>
              <a:ext cx="0" cy="429736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Line 313"/>
            <p:cNvSpPr>
              <a:spLocks noChangeShapeType="1"/>
            </p:cNvSpPr>
            <p:nvPr/>
          </p:nvSpPr>
          <p:spPr bwMode="auto">
            <a:xfrm>
              <a:off x="1095375" y="4846643"/>
              <a:ext cx="6130927" cy="0"/>
            </a:xfrm>
            <a:prstGeom prst="line">
              <a:avLst/>
            </a:pr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Rectangle 314"/>
            <p:cNvSpPr>
              <a:spLocks noChangeArrowheads="1"/>
            </p:cNvSpPr>
            <p:nvPr/>
          </p:nvSpPr>
          <p:spPr bwMode="auto">
            <a:xfrm>
              <a:off x="2252663" y="5949956"/>
              <a:ext cx="33178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MS PGothic" pitchFamily="34" charset="-128"/>
                </a:rPr>
                <a:t>BUN</a:t>
              </a:r>
            </a:p>
          </p:txBody>
        </p:sp>
        <p:sp>
          <p:nvSpPr>
            <p:cNvPr id="642" name="Rectangle 315"/>
            <p:cNvSpPr>
              <a:spLocks noChangeArrowheads="1"/>
            </p:cNvSpPr>
            <p:nvPr/>
          </p:nvSpPr>
          <p:spPr bwMode="auto">
            <a:xfrm>
              <a:off x="3951289" y="5949956"/>
              <a:ext cx="3159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MS PGothic" pitchFamily="34" charset="-128"/>
                </a:rPr>
                <a:t>ALB</a:t>
              </a:r>
            </a:p>
          </p:txBody>
        </p:sp>
        <p:sp>
          <p:nvSpPr>
            <p:cNvPr id="643" name="Rectangle 316"/>
            <p:cNvSpPr>
              <a:spLocks noChangeArrowheads="1"/>
            </p:cNvSpPr>
            <p:nvPr/>
          </p:nvSpPr>
          <p:spPr bwMode="auto">
            <a:xfrm>
              <a:off x="4800602" y="5949956"/>
              <a:ext cx="524587" cy="2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MS PGothic" pitchFamily="34" charset="-128"/>
                </a:rPr>
                <a:t>GST-</a:t>
              </a:r>
              <a:r>
                <a:rPr lang="el-GR" sz="1200" b="1" dirty="0">
                  <a:solidFill>
                    <a:srgbClr val="000000"/>
                  </a:solidFill>
                  <a:ea typeface="MS PGothic" pitchFamily="34" charset="-128"/>
                </a:rPr>
                <a:t>α</a:t>
              </a:r>
              <a:endParaRPr lang="en-US" sz="12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44" name="Rectangle 317"/>
            <p:cNvSpPr>
              <a:spLocks noChangeArrowheads="1"/>
            </p:cNvSpPr>
            <p:nvPr/>
          </p:nvSpPr>
          <p:spPr bwMode="auto">
            <a:xfrm>
              <a:off x="5715002" y="5949956"/>
              <a:ext cx="4365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MS PGothic" pitchFamily="34" charset="-128"/>
                </a:rPr>
                <a:t>NGAL</a:t>
              </a:r>
            </a:p>
          </p:txBody>
        </p:sp>
        <p:sp>
          <p:nvSpPr>
            <p:cNvPr id="645" name="Rectangle 318"/>
            <p:cNvSpPr>
              <a:spLocks noChangeArrowheads="1"/>
            </p:cNvSpPr>
            <p:nvPr/>
          </p:nvSpPr>
          <p:spPr bwMode="auto">
            <a:xfrm>
              <a:off x="6629402" y="5949956"/>
              <a:ext cx="491824" cy="2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MS PGothic" pitchFamily="34" charset="-128"/>
                </a:rPr>
                <a:t>Kim-1</a:t>
              </a:r>
            </a:p>
          </p:txBody>
        </p:sp>
        <p:sp>
          <p:nvSpPr>
            <p:cNvPr id="646" name="Rectangle 319"/>
            <p:cNvSpPr>
              <a:spLocks noChangeArrowheads="1"/>
            </p:cNvSpPr>
            <p:nvPr/>
          </p:nvSpPr>
          <p:spPr bwMode="auto">
            <a:xfrm>
              <a:off x="3113088" y="5949956"/>
              <a:ext cx="3159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MS PGothic" pitchFamily="34" charset="-128"/>
                </a:rPr>
                <a:t>CLU</a:t>
              </a:r>
            </a:p>
          </p:txBody>
        </p:sp>
        <p:sp>
          <p:nvSpPr>
            <p:cNvPr id="647" name="Rectangle 320"/>
            <p:cNvSpPr>
              <a:spLocks noChangeArrowheads="1"/>
            </p:cNvSpPr>
            <p:nvPr/>
          </p:nvSpPr>
          <p:spPr bwMode="auto">
            <a:xfrm>
              <a:off x="1312863" y="5949956"/>
              <a:ext cx="293986" cy="2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MS PGothic" pitchFamily="34" charset="-128"/>
                </a:rPr>
                <a:t>sCr</a:t>
              </a:r>
            </a:p>
          </p:txBody>
        </p:sp>
        <p:sp>
          <p:nvSpPr>
            <p:cNvPr id="648" name="Line 321"/>
            <p:cNvSpPr>
              <a:spLocks noChangeShapeType="1"/>
            </p:cNvSpPr>
            <p:nvPr/>
          </p:nvSpPr>
          <p:spPr bwMode="auto">
            <a:xfrm>
              <a:off x="1990725" y="1514478"/>
              <a:ext cx="0" cy="42989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Line 322"/>
            <p:cNvSpPr>
              <a:spLocks noChangeShapeType="1"/>
            </p:cNvSpPr>
            <p:nvPr/>
          </p:nvSpPr>
          <p:spPr bwMode="auto">
            <a:xfrm>
              <a:off x="5443539" y="1514478"/>
              <a:ext cx="0" cy="42989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Rectangle 323"/>
            <p:cNvSpPr>
              <a:spLocks noChangeArrowheads="1"/>
            </p:cNvSpPr>
            <p:nvPr/>
          </p:nvSpPr>
          <p:spPr bwMode="auto">
            <a:xfrm rot="16200000" flipH="1">
              <a:off x="-1532364" y="3531764"/>
              <a:ext cx="4283076" cy="24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Fold Change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73948" y="6590533"/>
            <a:ext cx="2904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Vlasakova K, et al. </a:t>
            </a:r>
            <a:r>
              <a:rPr lang="en-US" sz="1000" i="1" dirty="0">
                <a:solidFill>
                  <a:schemeClr val="bg1"/>
                </a:solidFill>
                <a:latin typeface="Arial"/>
              </a:rPr>
              <a:t>Tox Sci.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 2014;138:3-20.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343400" y="6583680"/>
            <a:ext cx="457200" cy="274320"/>
          </a:xfrm>
          <a:prstGeom prst="rect">
            <a:avLst/>
          </a:prstGeom>
        </p:spPr>
        <p:txBody>
          <a:bodyPr/>
          <a:lstStyle/>
          <a:p>
            <a:fld id="{DA65540D-26A2-458C-81F1-25D42FF068A2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825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991735" y="2077231"/>
            <a:ext cx="3526671" cy="3077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Serum Creatinine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72336" y="2100627"/>
            <a:ext cx="3454948" cy="3077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Kim-1</a:t>
            </a:r>
            <a:endParaRPr lang="en-US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5" name="Text Box 781"/>
          <p:cNvSpPr txBox="1">
            <a:spLocks noChangeArrowheads="1"/>
          </p:cNvSpPr>
          <p:nvPr/>
        </p:nvSpPr>
        <p:spPr bwMode="auto">
          <a:xfrm>
            <a:off x="1341677" y="5854493"/>
            <a:ext cx="66143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Studies for both markers in order as follows: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bacitracin,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carbapenem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A, cisplatin,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cyclosporin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, D-serine, gentamicin, HCB, NPAA,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propyleneimine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, doxorubicin,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puromycin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, Thy1.1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0730" y="2389848"/>
            <a:ext cx="8206554" cy="2943526"/>
            <a:chOff x="-53745" y="1434367"/>
            <a:chExt cx="9074916" cy="3254990"/>
          </a:xfrm>
        </p:grpSpPr>
        <p:sp>
          <p:nvSpPr>
            <p:cNvPr id="45" name="TextBox 44"/>
            <p:cNvSpPr txBox="1"/>
            <p:nvPr/>
          </p:nvSpPr>
          <p:spPr>
            <a:xfrm>
              <a:off x="296739" y="1517198"/>
              <a:ext cx="39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1.4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739" y="3995773"/>
              <a:ext cx="39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0.0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6739" y="1851783"/>
              <a:ext cx="39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1.2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6739" y="2589192"/>
              <a:ext cx="39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6739" y="2937425"/>
              <a:ext cx="39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6739" y="3285660"/>
              <a:ext cx="39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6739" y="3633893"/>
              <a:ext cx="39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8287" y="4377893"/>
              <a:ext cx="442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-0.2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6739" y="2240960"/>
              <a:ext cx="39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1.0</a:t>
              </a:r>
            </a:p>
          </p:txBody>
        </p:sp>
        <p:pic>
          <p:nvPicPr>
            <p:cNvPr id="54" name="Picture 46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084" t="5487" r="2083" b="4878"/>
            <a:stretch/>
          </p:blipFill>
          <p:spPr bwMode="auto">
            <a:xfrm>
              <a:off x="658715" y="1454913"/>
              <a:ext cx="3929386" cy="3232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3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334" t="4752" r="1806" b="5025"/>
            <a:stretch/>
          </p:blipFill>
          <p:spPr bwMode="auto">
            <a:xfrm>
              <a:off x="5110448" y="1434367"/>
              <a:ext cx="3910723" cy="3254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8" name="Group 57"/>
            <p:cNvGrpSpPr/>
            <p:nvPr/>
          </p:nvGrpSpPr>
          <p:grpSpPr>
            <a:xfrm>
              <a:off x="4683231" y="1504472"/>
              <a:ext cx="442000" cy="3170973"/>
              <a:chOff x="1722747" y="855238"/>
              <a:chExt cx="499415" cy="264908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756411" y="855238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3.6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756411" y="2833330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0.0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56411" y="1075026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3.2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56411" y="1734390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2.0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56411" y="1954178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1.6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756411" y="2173966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1.2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756411" y="2393754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0.8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756411" y="2613542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0.4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722747" y="3053118"/>
                <a:ext cx="499415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-0.4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56411" y="1294814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2.8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756411" y="1514602"/>
                <a:ext cx="442380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2.4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722747" y="3272910"/>
                <a:ext cx="499415" cy="231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-0.8</a:t>
                </a: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 rot="16200000">
              <a:off x="-1458784" y="2909509"/>
              <a:ext cx="3150421" cy="34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Fold Change (log</a:t>
              </a:r>
              <a:r>
                <a:rPr lang="en-US" sz="1400" baseline="-25000" dirty="0">
                  <a:solidFill>
                    <a:srgbClr val="000000"/>
                  </a:solidFill>
                  <a:latin typeface="Arial"/>
                </a:rPr>
                <a:t>10</a:t>
              </a: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)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236" y="1207469"/>
            <a:ext cx="8229600" cy="8715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Kidney </a:t>
            </a:r>
            <a:r>
              <a:rPr lang="en-US" sz="2200" dirty="0"/>
              <a:t>Biomarker Performance in </a:t>
            </a:r>
            <a:r>
              <a:rPr lang="en-US" sz="2200" dirty="0" smtClean="0"/>
              <a:t>12 Rat </a:t>
            </a:r>
            <a:r>
              <a:rPr lang="en-US" sz="2200" dirty="0"/>
              <a:t>Studies</a:t>
            </a:r>
            <a:r>
              <a:rPr lang="en-US" sz="2200" dirty="0" smtClean="0"/>
              <a:t>: </a:t>
            </a:r>
            <a:br>
              <a:rPr lang="en-US" sz="2200" dirty="0" smtClean="0"/>
            </a:br>
            <a:r>
              <a:rPr lang="en-US" sz="2200" dirty="0" smtClean="0"/>
              <a:t>Kim-1 is superior to Serum Creatinine</a:t>
            </a:r>
            <a:endParaRPr lang="en-US" sz="2200" dirty="0"/>
          </a:p>
        </p:txBody>
      </p:sp>
      <p:sp>
        <p:nvSpPr>
          <p:cNvPr id="72" name="Rectangle 71"/>
          <p:cNvSpPr/>
          <p:nvPr/>
        </p:nvSpPr>
        <p:spPr>
          <a:xfrm>
            <a:off x="373948" y="6602256"/>
            <a:ext cx="2904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Vlasakova K, et al. </a:t>
            </a:r>
            <a:r>
              <a:rPr lang="en-US" sz="1000" i="1" dirty="0">
                <a:solidFill>
                  <a:schemeClr val="bg1"/>
                </a:solidFill>
                <a:latin typeface="Arial"/>
              </a:rPr>
              <a:t>Tox Sci.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 2014;138:3-20.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343400" y="7263614"/>
            <a:ext cx="457200" cy="274320"/>
          </a:xfrm>
          <a:prstGeom prst="rect">
            <a:avLst/>
          </a:prstGeom>
        </p:spPr>
        <p:txBody>
          <a:bodyPr/>
          <a:lstStyle/>
          <a:p>
            <a:fld id="{DA65540D-26A2-458C-81F1-25D42FF068A2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13194" y="5606482"/>
            <a:ext cx="6209687" cy="138499"/>
            <a:chOff x="914626" y="4953764"/>
            <a:chExt cx="6209687" cy="138499"/>
          </a:xfrm>
        </p:grpSpPr>
        <p:grpSp>
          <p:nvGrpSpPr>
            <p:cNvPr id="9" name="Group 8"/>
            <p:cNvGrpSpPr/>
            <p:nvPr/>
          </p:nvGrpSpPr>
          <p:grpSpPr>
            <a:xfrm>
              <a:off x="914626" y="4953764"/>
              <a:ext cx="1045123" cy="136525"/>
              <a:chOff x="1453357" y="4953764"/>
              <a:chExt cx="1045123" cy="136525"/>
            </a:xfrm>
          </p:grpSpPr>
          <p:sp>
            <p:nvSpPr>
              <p:cNvPr id="78" name="Rectangle 784"/>
              <p:cNvSpPr>
                <a:spLocks noChangeArrowheads="1"/>
              </p:cNvSpPr>
              <p:nvPr/>
            </p:nvSpPr>
            <p:spPr bwMode="auto">
              <a:xfrm>
                <a:off x="1596780" y="4953764"/>
                <a:ext cx="901700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Untreated Control</a:t>
                </a:r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9" name="Oval 785"/>
              <p:cNvSpPr>
                <a:spLocks noChangeArrowheads="1"/>
              </p:cNvSpPr>
              <p:nvPr/>
            </p:nvSpPr>
            <p:spPr bwMode="auto">
              <a:xfrm>
                <a:off x="1453357" y="4971227"/>
                <a:ext cx="100012" cy="100012"/>
              </a:xfrm>
              <a:prstGeom prst="ellips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1" name="Oval 787"/>
            <p:cNvSpPr>
              <a:spLocks noChangeArrowheads="1"/>
            </p:cNvSpPr>
            <p:nvPr/>
          </p:nvSpPr>
          <p:spPr bwMode="auto">
            <a:xfrm>
              <a:off x="2861206" y="4971227"/>
              <a:ext cx="100012" cy="100012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784"/>
            <p:cNvSpPr>
              <a:spLocks noChangeArrowheads="1"/>
            </p:cNvSpPr>
            <p:nvPr/>
          </p:nvSpPr>
          <p:spPr bwMode="auto">
            <a:xfrm>
              <a:off x="2305362" y="4953764"/>
              <a:ext cx="45525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Treated:</a:t>
              </a:r>
              <a:endParaRPr 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6" name="Rectangle 784"/>
            <p:cNvSpPr>
              <a:spLocks noChangeArrowheads="1"/>
            </p:cNvSpPr>
            <p:nvPr/>
          </p:nvSpPr>
          <p:spPr bwMode="auto">
            <a:xfrm>
              <a:off x="3017861" y="4953764"/>
              <a:ext cx="41678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Grade 0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49010" y="4953764"/>
              <a:ext cx="530828" cy="138499"/>
              <a:chOff x="4274652" y="4953764"/>
              <a:chExt cx="530828" cy="138499"/>
            </a:xfrm>
          </p:grpSpPr>
          <p:sp>
            <p:nvSpPr>
              <p:cNvPr id="82" name="Rectangle 788"/>
              <p:cNvSpPr>
                <a:spLocks noChangeArrowheads="1"/>
              </p:cNvSpPr>
              <p:nvPr/>
            </p:nvSpPr>
            <p:spPr bwMode="auto">
              <a:xfrm>
                <a:off x="4274652" y="4979164"/>
                <a:ext cx="87312" cy="85725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" name="Rectangle 784"/>
              <p:cNvSpPr>
                <a:spLocks noChangeArrowheads="1"/>
              </p:cNvSpPr>
              <p:nvPr/>
            </p:nvSpPr>
            <p:spPr bwMode="auto">
              <a:xfrm>
                <a:off x="4388699" y="4953764"/>
                <a:ext cx="41678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Grade 1</a:t>
                </a:r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373403" y="4953764"/>
              <a:ext cx="530828" cy="138499"/>
              <a:chOff x="5333431" y="4953764"/>
              <a:chExt cx="530828" cy="138499"/>
            </a:xfrm>
          </p:grpSpPr>
          <p:sp>
            <p:nvSpPr>
              <p:cNvPr id="83" name="Rectangle 789"/>
              <p:cNvSpPr>
                <a:spLocks noChangeArrowheads="1"/>
              </p:cNvSpPr>
              <p:nvPr/>
            </p:nvSpPr>
            <p:spPr bwMode="auto">
              <a:xfrm>
                <a:off x="5333431" y="4979164"/>
                <a:ext cx="87312" cy="87312"/>
              </a:xfrm>
              <a:prstGeom prst="rect">
                <a:avLst/>
              </a:prstGeom>
              <a:solidFill>
                <a:srgbClr val="FB9C33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Rectangle 784"/>
              <p:cNvSpPr>
                <a:spLocks noChangeArrowheads="1"/>
              </p:cNvSpPr>
              <p:nvPr/>
            </p:nvSpPr>
            <p:spPr bwMode="auto">
              <a:xfrm>
                <a:off x="5447478" y="4953764"/>
                <a:ext cx="41678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Grade 2</a:t>
                </a:r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125231" y="4953764"/>
              <a:ext cx="530828" cy="138499"/>
              <a:chOff x="6017644" y="4953764"/>
              <a:chExt cx="530828" cy="138499"/>
            </a:xfrm>
          </p:grpSpPr>
          <p:sp>
            <p:nvSpPr>
              <p:cNvPr id="84" name="Rectangle 790"/>
              <p:cNvSpPr>
                <a:spLocks noChangeArrowheads="1"/>
              </p:cNvSpPr>
              <p:nvPr/>
            </p:nvSpPr>
            <p:spPr bwMode="auto">
              <a:xfrm>
                <a:off x="6017644" y="4979164"/>
                <a:ext cx="87312" cy="85725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" name="Rectangle 784"/>
              <p:cNvSpPr>
                <a:spLocks noChangeArrowheads="1"/>
              </p:cNvSpPr>
              <p:nvPr/>
            </p:nvSpPr>
            <p:spPr bwMode="auto">
              <a:xfrm>
                <a:off x="6131691" y="4953764"/>
                <a:ext cx="41678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Grade 3</a:t>
                </a:r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833075" y="4953764"/>
              <a:ext cx="530828" cy="138499"/>
              <a:chOff x="6736781" y="4953764"/>
              <a:chExt cx="530828" cy="138499"/>
            </a:xfrm>
          </p:grpSpPr>
          <p:sp>
            <p:nvSpPr>
              <p:cNvPr id="85" name="Rectangle 791"/>
              <p:cNvSpPr>
                <a:spLocks noChangeArrowheads="1"/>
              </p:cNvSpPr>
              <p:nvPr/>
            </p:nvSpPr>
            <p:spPr bwMode="auto">
              <a:xfrm>
                <a:off x="6736781" y="4979164"/>
                <a:ext cx="87312" cy="85725"/>
              </a:xfrm>
              <a:prstGeom prst="rect">
                <a:avLst/>
              </a:prstGeom>
              <a:solidFill>
                <a:srgbClr val="80004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" name="Rectangle 784"/>
              <p:cNvSpPr>
                <a:spLocks noChangeArrowheads="1"/>
              </p:cNvSpPr>
              <p:nvPr/>
            </p:nvSpPr>
            <p:spPr bwMode="auto">
              <a:xfrm>
                <a:off x="6850828" y="4953764"/>
                <a:ext cx="41678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Grade 4</a:t>
                </a:r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575508" y="4953764"/>
              <a:ext cx="548805" cy="138499"/>
              <a:chOff x="7430519" y="4953764"/>
              <a:chExt cx="548805" cy="138499"/>
            </a:xfrm>
          </p:grpSpPr>
          <p:sp>
            <p:nvSpPr>
              <p:cNvPr id="86" name="Rectangle 792"/>
              <p:cNvSpPr>
                <a:spLocks noChangeArrowheads="1"/>
              </p:cNvSpPr>
              <p:nvPr/>
            </p:nvSpPr>
            <p:spPr bwMode="auto">
              <a:xfrm>
                <a:off x="7430519" y="4979164"/>
                <a:ext cx="87312" cy="85725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" name="Rectangle 784"/>
              <p:cNvSpPr>
                <a:spLocks noChangeArrowheads="1"/>
              </p:cNvSpPr>
              <p:nvPr/>
            </p:nvSpPr>
            <p:spPr bwMode="auto">
              <a:xfrm>
                <a:off x="7562543" y="4953764"/>
                <a:ext cx="41678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Grade 5</a:t>
                </a:r>
                <a:endParaRPr lang="en-US" sz="2000" dirty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32195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C98C20-DA16-4417-AA02-67985CA6704F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7877" y="1348153"/>
            <a:ext cx="8469923" cy="4995394"/>
            <a:chOff x="304800" y="1219200"/>
            <a:chExt cx="8763000" cy="5273205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26831566"/>
                </p:ext>
              </p:extLst>
            </p:nvPr>
          </p:nvGraphicFramePr>
          <p:xfrm>
            <a:off x="545910" y="1219200"/>
            <a:ext cx="7784796" cy="5257800"/>
          </p:xfrm>
          <a:graphic>
            <a:graphicData uri="http://schemas.openxmlformats.org/presentationml/2006/ole">
              <p:oleObj spid="_x0000_s5154" name="SPW 10.0 Graph" r:id="rId3" imgW="9601200" imgH="7684618" progId="">
                <p:embed/>
              </p:oleObj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076092395"/>
                </p:ext>
              </p:extLst>
            </p:nvPr>
          </p:nvGraphicFramePr>
          <p:xfrm>
            <a:off x="7491978" y="1439512"/>
            <a:ext cx="1575822" cy="541688"/>
          </p:xfrm>
          <a:graphic>
            <a:graphicData uri="http://schemas.openxmlformats.org/presentationml/2006/ole">
              <p:oleObj spid="_x0000_s5155" name="SPW 10.0 Graph" r:id="rId4" imgW="1574597" imgH="541325" progId="">
                <p:embed/>
              </p:oleObj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304800" y="3142692"/>
              <a:ext cx="400110" cy="1174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vert270" wrap="none" rtlCol="0">
              <a:spAutoFit/>
            </a:bodyPr>
            <a:lstStyle/>
            <a:p>
              <a:r>
                <a:rPr lang="en-US" sz="1400" b="1" dirty="0" smtClean="0"/>
                <a:t>Fold Change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6200001"/>
              <a:ext cx="7231461" cy="2924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TMPD           LPS             NE                EE             Merck B      Merck A               AAM          MIN         BB          APAP     </a:t>
              </a:r>
              <a:endParaRPr lang="en-US" sz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97876" y="6142710"/>
            <a:ext cx="8370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(TMPD, LPS,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norethindrone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ethynyl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estradiol,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Merck B, Merck A,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allylamine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minoxidil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bromobenzene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acetaminophen)</a:t>
            </a:r>
            <a:endParaRPr lang="en-US" sz="12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58" y="6613979"/>
            <a:ext cx="2904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Vlasakova K, et al. </a:t>
            </a:r>
            <a:r>
              <a:rPr lang="en-US" sz="1000" i="1" dirty="0">
                <a:solidFill>
                  <a:schemeClr val="bg1"/>
                </a:solidFill>
                <a:latin typeface="Arial"/>
              </a:rPr>
              <a:t>Tox Sci.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 2014;138:3-20.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357838" y="5767751"/>
            <a:ext cx="6801423" cy="11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1664669" y="890949"/>
            <a:ext cx="6506305" cy="715962"/>
          </a:xfrm>
          <a:prstGeom prst="rect">
            <a:avLst/>
          </a:prstGeom>
        </p:spPr>
        <p:txBody>
          <a:bodyPr vert="horz" lIns="91440" tIns="45720" rIns="91440" bIns="109728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Kim-1 Data Set Across 10 Rat Specificity Studies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815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5867" y="1119554"/>
            <a:ext cx="8401610" cy="94462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Summary of Biomarker Performance in 9 Sensitivity and 10 Specificity Studies in Rats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948" y="6602256"/>
            <a:ext cx="2904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Vlasakova K, et al. </a:t>
            </a:r>
            <a:r>
              <a:rPr lang="en-US" sz="1000" i="1" dirty="0">
                <a:solidFill>
                  <a:schemeClr val="bg1"/>
                </a:solidFill>
                <a:latin typeface="Arial"/>
              </a:rPr>
              <a:t>Tox Sci.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 2014;138:3-20.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22760" y="6722217"/>
            <a:ext cx="864040" cy="365125"/>
          </a:xfrm>
        </p:spPr>
        <p:txBody>
          <a:bodyPr/>
          <a:lstStyle/>
          <a:p>
            <a:fld id="{DA65540D-26A2-458C-81F1-25D42FF068A2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3635979"/>
              </p:ext>
            </p:extLst>
          </p:nvPr>
        </p:nvGraphicFramePr>
        <p:xfrm>
          <a:off x="5299241" y="1724328"/>
          <a:ext cx="3094482" cy="4846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009650"/>
                <a:gridCol w="694944"/>
                <a:gridCol w="694944"/>
                <a:gridCol w="694944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Sensitivity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and Specificity </a:t>
                      </a:r>
                      <a:b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Studies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Exclusion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Biomarker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Sens*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Fold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Cut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Kim-1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0.96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2.4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Clusterin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0.93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3.7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Albumin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73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5.2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Osteopontin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0.86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7.2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Osteoactivin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0.90</a:t>
                      </a:r>
                      <a:endParaRPr lang="en-US" sz="12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66</a:t>
                      </a:r>
                      <a:endParaRPr lang="en-US" sz="12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4.5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NGAL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0.76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Cystatin C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37</a:t>
                      </a:r>
                      <a:endParaRPr lang="en-US" sz="1200" b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5.9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0.81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47</a:t>
                      </a:r>
                      <a:endParaRPr lang="en-US" sz="1200" b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RBP4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0.79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61</a:t>
                      </a:r>
                      <a:endParaRPr lang="en-US" sz="1200" b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3.5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B2M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0.71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 Protein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0.74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2.0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GST-α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0.58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2.2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46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</a:t>
                      </a:r>
                      <a:endParaRPr lang="en-US" sz="11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0.72</a:t>
                      </a:r>
                      <a:endParaRPr lang="en-US" sz="1200" b="1" i="1" dirty="0">
                        <a:solidFill>
                          <a:srgbClr val="FF33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33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54</a:t>
                      </a:r>
                      <a:endParaRPr lang="en-US" sz="1200" b="1" i="1" dirty="0">
                        <a:solidFill>
                          <a:srgbClr val="FF33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Sensitivity values at 95% specificity.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37590" y="5710461"/>
            <a:ext cx="4557932" cy="876929"/>
            <a:chOff x="437590" y="5511170"/>
            <a:chExt cx="4557932" cy="876929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60615" y="5641975"/>
              <a:ext cx="235134" cy="0"/>
            </a:xfrm>
            <a:prstGeom prst="line">
              <a:avLst/>
            </a:prstGeom>
            <a:ln w="38100">
              <a:solidFill>
                <a:srgbClr val="F016D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91019" y="5511170"/>
              <a:ext cx="5533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Kim-1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18487" y="5511170"/>
              <a:ext cx="6960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Albumin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3428" y="5511170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>
                  <a:solidFill>
                    <a:srgbClr val="000000"/>
                  </a:solidFill>
                </a:rPr>
                <a:t>Clusterin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607268" y="5641975"/>
              <a:ext cx="235134" cy="0"/>
            </a:xfrm>
            <a:prstGeom prst="line">
              <a:avLst/>
            </a:prstGeom>
            <a:ln w="38100">
              <a:solidFill>
                <a:srgbClr val="7DF80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715295" y="5641975"/>
              <a:ext cx="235134" cy="0"/>
            </a:xfrm>
            <a:prstGeom prst="line">
              <a:avLst/>
            </a:prstGeom>
            <a:ln w="381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7590" y="5843145"/>
              <a:ext cx="235134" cy="0"/>
            </a:xfrm>
            <a:prstGeom prst="line">
              <a:avLst/>
            </a:prstGeom>
            <a:ln w="38100">
              <a:solidFill>
                <a:srgbClr val="7DFF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86663" y="5712340"/>
              <a:ext cx="4908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NAG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14131" y="5712340"/>
              <a:ext cx="4748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B2M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19072" y="5712340"/>
              <a:ext cx="5549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RBP4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617753" y="5843145"/>
              <a:ext cx="235134" cy="0"/>
            </a:xfrm>
            <a:prstGeom prst="line">
              <a:avLst/>
            </a:prstGeom>
            <a:ln w="38100">
              <a:solidFill>
                <a:srgbClr val="ACA81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20975" y="5843145"/>
              <a:ext cx="2351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015313" y="5511170"/>
              <a:ext cx="9444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>
                  <a:solidFill>
                    <a:srgbClr val="000000"/>
                  </a:solidFill>
                </a:rPr>
                <a:t>Osteopontin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808481" y="5641975"/>
              <a:ext cx="235134" cy="0"/>
            </a:xfrm>
            <a:prstGeom prst="line">
              <a:avLst/>
            </a:prstGeom>
            <a:ln w="38100">
              <a:solidFill>
                <a:srgbClr val="04961C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010957" y="5712340"/>
              <a:ext cx="9845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Total Protein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804125" y="5843145"/>
              <a:ext cx="235134" cy="0"/>
            </a:xfrm>
            <a:prstGeom prst="line">
              <a:avLst/>
            </a:prstGeom>
            <a:ln w="38100">
              <a:solidFill>
                <a:srgbClr val="00009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77080" y="5925319"/>
              <a:ext cx="9605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>
                  <a:solidFill>
                    <a:srgbClr val="000000"/>
                  </a:solidFill>
                </a:rPr>
                <a:t>Osteoactivin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30152" y="5925319"/>
              <a:ext cx="5693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NGAL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14365" y="5925319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>
                  <a:solidFill>
                    <a:srgbClr val="000000"/>
                  </a:solidFill>
                </a:rPr>
                <a:t>Cystatin</a:t>
              </a:r>
              <a:r>
                <a:rPr lang="en-US" sz="1100" dirty="0">
                  <a:solidFill>
                    <a:srgbClr val="000000"/>
                  </a:solidFill>
                </a:rPr>
                <a:t> C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451529" y="6056124"/>
              <a:ext cx="235134" cy="0"/>
            </a:xfrm>
            <a:prstGeom prst="line">
              <a:avLst/>
            </a:prstGeom>
            <a:ln w="38100">
              <a:solidFill>
                <a:srgbClr val="993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607268" y="6056124"/>
              <a:ext cx="235134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26012" y="6056124"/>
              <a:ext cx="23513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72724" y="6126489"/>
              <a:ext cx="6030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GST-</a:t>
              </a:r>
              <a:r>
                <a:rPr lang="el-GR" sz="1100" dirty="0">
                  <a:solidFill>
                    <a:srgbClr val="000000"/>
                  </a:solidFill>
                </a:rPr>
                <a:t>α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96" y="6126489"/>
              <a:ext cx="484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BUN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55885" y="6257294"/>
              <a:ext cx="235134" cy="0"/>
            </a:xfrm>
            <a:prstGeom prst="line">
              <a:avLst/>
            </a:prstGeom>
            <a:ln w="381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07268" y="6257294"/>
              <a:ext cx="235134" cy="0"/>
            </a:xfrm>
            <a:prstGeom prst="line">
              <a:avLst/>
            </a:prstGeom>
            <a:ln w="38100">
              <a:solidFill>
                <a:srgbClr val="99009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726012" y="6257294"/>
              <a:ext cx="235134" cy="0"/>
            </a:xfrm>
            <a:prstGeom prst="line">
              <a:avLst/>
            </a:prstGeom>
            <a:ln w="38100">
              <a:solidFill>
                <a:srgbClr val="00999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913339" y="6126489"/>
              <a:ext cx="4042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sCr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4493" y="2306387"/>
            <a:ext cx="4322891" cy="3221938"/>
            <a:chOff x="4352316" y="3910826"/>
            <a:chExt cx="3770256" cy="2810048"/>
          </a:xfrm>
        </p:grpSpPr>
        <p:sp>
          <p:nvSpPr>
            <p:cNvPr id="74" name="TextBox 73"/>
            <p:cNvSpPr txBox="1"/>
            <p:nvPr/>
          </p:nvSpPr>
          <p:spPr>
            <a:xfrm rot="16200000">
              <a:off x="4072591" y="4939467"/>
              <a:ext cx="8210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Sensitivity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69707" y="6459264"/>
              <a:ext cx="10230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1 - Specificity</a:t>
              </a:r>
            </a:p>
          </p:txBody>
        </p:sp>
        <p:pic>
          <p:nvPicPr>
            <p:cNvPr id="76" name="Picture 7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856" t="10711" r="7167" b="13923"/>
            <a:stretch/>
          </p:blipFill>
          <p:spPr bwMode="auto">
            <a:xfrm>
              <a:off x="4881934" y="3960860"/>
              <a:ext cx="3160271" cy="236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7" name="Group 76"/>
            <p:cNvGrpSpPr/>
            <p:nvPr/>
          </p:nvGrpSpPr>
          <p:grpSpPr>
            <a:xfrm>
              <a:off x="4599768" y="3910826"/>
              <a:ext cx="360996" cy="2446854"/>
              <a:chOff x="774118" y="568636"/>
              <a:chExt cx="360996" cy="2446854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774118" y="56863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1.0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74118" y="788699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0.9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74118" y="1008762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0.8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74118" y="1228825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0.7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74118" y="1448888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0.6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74118" y="1668951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0.5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74118" y="1889014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0.4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74118" y="2109077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0.3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4118" y="2329140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0.2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118" y="2549203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0.1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74118" y="2769269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0.0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855664" y="6292376"/>
              <a:ext cx="3266908" cy="246221"/>
              <a:chOff x="1030014" y="2960696"/>
              <a:chExt cx="3266908" cy="24622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935926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1.0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645333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0.9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354742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0.8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64151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0.7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73560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0.6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482969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0.5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192378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0.4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01787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0.3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611196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0.2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320605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0.1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030014" y="2960696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</a:rPr>
                  <a:t>0.0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24047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20" y="1118465"/>
            <a:ext cx="8811569" cy="5953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14 Day Tobramycin Biomarker Study in 6 Rhesus Monkeys </a:t>
            </a:r>
            <a:r>
              <a:rPr lang="en-US" sz="2400" dirty="0"/>
              <a:t>+</a:t>
            </a:r>
            <a:r>
              <a:rPr lang="en-US" sz="2400" dirty="0" smtClean="0"/>
              <a:t>/- Biopsies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8804" y="6119094"/>
            <a:ext cx="8569325" cy="70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rgbClr val="F42924"/>
              </a:buClr>
            </a:pPr>
            <a:r>
              <a:rPr lang="en-US" sz="1200" b="1" dirty="0" smtClean="0">
                <a:solidFill>
                  <a:srgbClr val="FF0000"/>
                </a:solidFill>
              </a:rPr>
              <a:t>(1) No </a:t>
            </a:r>
            <a:r>
              <a:rPr lang="en-US" sz="1200" b="1" dirty="0">
                <a:solidFill>
                  <a:srgbClr val="FF0000"/>
                </a:solidFill>
              </a:rPr>
              <a:t>evidence of tobramycin-induced </a:t>
            </a:r>
            <a:r>
              <a:rPr lang="en-US" sz="1200" b="1" dirty="0" smtClean="0">
                <a:solidFill>
                  <a:srgbClr val="FF0000"/>
                </a:solidFill>
              </a:rPr>
              <a:t>microscopic histopathology was noted in ANY of the biopsy samples (including day 15) </a:t>
            </a:r>
          </a:p>
          <a:p>
            <a:pPr>
              <a:spcBef>
                <a:spcPct val="20000"/>
              </a:spcBef>
              <a:buClr>
                <a:srgbClr val="F42924"/>
              </a:buClr>
            </a:pPr>
            <a:r>
              <a:rPr lang="en-US" sz="1200" b="1" dirty="0" smtClean="0">
                <a:solidFill>
                  <a:srgbClr val="FF0000"/>
                </a:solidFill>
              </a:rPr>
              <a:t>(2) The </a:t>
            </a:r>
            <a:r>
              <a:rPr lang="en-US" sz="1200" b="1" dirty="0">
                <a:solidFill>
                  <a:srgbClr val="FF0000"/>
                </a:solidFill>
              </a:rPr>
              <a:t>biopsy procedure </a:t>
            </a:r>
            <a:r>
              <a:rPr lang="en-US" sz="1200" b="1" dirty="0" smtClean="0">
                <a:solidFill>
                  <a:srgbClr val="FF0000"/>
                </a:solidFill>
              </a:rPr>
              <a:t>itself appears to effect </a:t>
            </a:r>
            <a:r>
              <a:rPr lang="en-US" sz="1200" b="1" dirty="0">
                <a:solidFill>
                  <a:srgbClr val="FF0000"/>
                </a:solidFill>
              </a:rPr>
              <a:t>urine biomarkers and tissue gene </a:t>
            </a:r>
            <a:r>
              <a:rPr lang="en-US" sz="1200" b="1" dirty="0" smtClean="0">
                <a:solidFill>
                  <a:srgbClr val="FF0000"/>
                </a:solidFill>
              </a:rPr>
              <a:t>expression, and could cloud interpretation</a:t>
            </a:r>
            <a:r>
              <a:rPr lang="en-US" sz="1200" b="1" dirty="0">
                <a:solidFill>
                  <a:srgbClr val="FF0000"/>
                </a:solidFill>
              </a:rPr>
              <a:t>. 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rgbClr val="F42924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(3) Urine </a:t>
            </a:r>
            <a:r>
              <a:rPr lang="en-US" sz="1200" b="1" dirty="0">
                <a:solidFill>
                  <a:schemeClr val="bg1"/>
                </a:solidFill>
              </a:rPr>
              <a:t>biomarkers </a:t>
            </a:r>
            <a:r>
              <a:rPr lang="en-US" sz="1200" b="1" dirty="0" smtClean="0">
                <a:solidFill>
                  <a:schemeClr val="bg1"/>
                </a:solidFill>
              </a:rPr>
              <a:t>would appear </a:t>
            </a:r>
            <a:r>
              <a:rPr lang="en-US" sz="1200" b="1" dirty="0">
                <a:solidFill>
                  <a:schemeClr val="bg1"/>
                </a:solidFill>
              </a:rPr>
              <a:t>to be the </a:t>
            </a:r>
            <a:r>
              <a:rPr lang="en-US" sz="1200" b="1" dirty="0" smtClean="0">
                <a:solidFill>
                  <a:schemeClr val="bg1"/>
                </a:solidFill>
              </a:rPr>
              <a:t>superior translational research tool </a:t>
            </a:r>
            <a:r>
              <a:rPr lang="en-US" sz="1200" b="1" dirty="0">
                <a:solidFill>
                  <a:schemeClr val="bg1"/>
                </a:solidFill>
              </a:rPr>
              <a:t>for </a:t>
            </a:r>
            <a:r>
              <a:rPr lang="en-US" sz="1200" b="1" dirty="0" smtClean="0">
                <a:solidFill>
                  <a:schemeClr val="bg1"/>
                </a:solidFill>
              </a:rPr>
              <a:t>interpretation </a:t>
            </a:r>
            <a:r>
              <a:rPr lang="en-US" sz="1200" b="1" dirty="0">
                <a:solidFill>
                  <a:schemeClr val="bg1"/>
                </a:solidFill>
              </a:rPr>
              <a:t>of </a:t>
            </a:r>
            <a:r>
              <a:rPr lang="en-US" sz="1200" b="1" dirty="0" smtClean="0">
                <a:solidFill>
                  <a:schemeClr val="bg1"/>
                </a:solidFill>
              </a:rPr>
              <a:t>kidney </a:t>
            </a:r>
            <a:r>
              <a:rPr lang="en-US" sz="1200" b="1" dirty="0">
                <a:solidFill>
                  <a:schemeClr val="bg1"/>
                </a:solidFill>
              </a:rPr>
              <a:t>injury </a:t>
            </a:r>
            <a:r>
              <a:rPr lang="en-US" sz="1200" b="1" dirty="0" smtClean="0">
                <a:solidFill>
                  <a:schemeClr val="bg1"/>
                </a:solidFill>
              </a:rPr>
              <a:t>response </a:t>
            </a:r>
            <a:endParaRPr lang="en-US" sz="1200" b="1" dirty="0">
              <a:solidFill>
                <a:schemeClr val="bg1"/>
              </a:solidFill>
            </a:endParaRPr>
          </a:p>
          <a:p>
            <a:pPr marL="806450" lvl="1" indent="-349250">
              <a:spcBef>
                <a:spcPct val="20000"/>
              </a:spcBef>
              <a:buClr>
                <a:srgbClr val="F42924"/>
              </a:buClr>
              <a:buFont typeface="Arial" charset="0"/>
              <a:buChar char="•"/>
            </a:pPr>
            <a:endParaRPr lang="en-US" sz="1200" b="1" dirty="0">
              <a:solidFill>
                <a:srgbClr val="FF0000"/>
              </a:solidFill>
            </a:endParaRPr>
          </a:p>
          <a:p>
            <a:pPr marL="806450" lvl="1" indent="-349250">
              <a:spcBef>
                <a:spcPct val="20000"/>
              </a:spcBef>
              <a:buClr>
                <a:srgbClr val="F42924"/>
              </a:buClr>
              <a:buFont typeface="Arial" charset="0"/>
              <a:buChar char="•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806450" lvl="1" indent="-349250">
              <a:spcBef>
                <a:spcPct val="20000"/>
              </a:spcBef>
              <a:buClr>
                <a:srgbClr val="F42924"/>
              </a:buClr>
              <a:buFont typeface="Arial" charset="0"/>
              <a:buChar char="•"/>
            </a:pPr>
            <a:endParaRPr lang="en-US" sz="1200" b="1" dirty="0">
              <a:solidFill>
                <a:srgbClr val="FF0000"/>
              </a:solidFill>
            </a:endParaRPr>
          </a:p>
          <a:p>
            <a:pPr marL="696913" lvl="1" indent="-233363">
              <a:spcBef>
                <a:spcPct val="20000"/>
              </a:spcBef>
              <a:buFontTx/>
              <a:buChar char="–"/>
            </a:pPr>
            <a:endParaRPr 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5520637"/>
              </p:ext>
            </p:extLst>
          </p:nvPr>
        </p:nvGraphicFramePr>
        <p:xfrm>
          <a:off x="140320" y="1676400"/>
          <a:ext cx="8811569" cy="4360636"/>
        </p:xfrm>
        <a:graphic>
          <a:graphicData uri="http://schemas.openxmlformats.org/drawingml/2006/table">
            <a:tbl>
              <a:tblPr/>
              <a:tblGrid>
                <a:gridCol w="649879"/>
                <a:gridCol w="642551"/>
                <a:gridCol w="939906"/>
                <a:gridCol w="268801"/>
                <a:gridCol w="268801"/>
                <a:gridCol w="268801"/>
                <a:gridCol w="268801"/>
                <a:gridCol w="268801"/>
                <a:gridCol w="268801"/>
                <a:gridCol w="268801"/>
                <a:gridCol w="268801"/>
                <a:gridCol w="268801"/>
                <a:gridCol w="268801"/>
                <a:gridCol w="268801"/>
                <a:gridCol w="268801"/>
                <a:gridCol w="268801"/>
                <a:gridCol w="268801"/>
                <a:gridCol w="317442"/>
                <a:gridCol w="317442"/>
                <a:gridCol w="317442"/>
                <a:gridCol w="317442"/>
                <a:gridCol w="317442"/>
                <a:gridCol w="409603"/>
                <a:gridCol w="409603"/>
                <a:gridCol w="409603"/>
              </a:tblGrid>
              <a:tr h="32540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7706" marR="7706" marT="770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Animal ID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Histopathology @ Day 15 by Full Section 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Serum Creatinine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Urine KIM-1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Urine CLUSTERIN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Biopsy Gene Expression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Expression @ Day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in Tissue Section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(mg/dL)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(pg/mg Cr)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(ng/mg Cr)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(Fold Change)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(Fold Change)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Day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Day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day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Day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47">
                <a:tc rowSpan="6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w/o Biopsy</a:t>
                      </a:r>
                    </a:p>
                  </a:txBody>
                  <a:tcPr marL="7706" marR="7706" marT="770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Kim1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Opn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1b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Kim1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Opn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rowSpan="6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w Biopsies</a:t>
                      </a:r>
                    </a:p>
                  </a:txBody>
                  <a:tcPr marL="7706" marR="7706" marT="770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2a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Casts; Needle track inflamm. &amp; hemor.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1763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Kim1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Opn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Casts; Needle track inflamm. &amp; hemor.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Kim1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Opn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rowSpan="6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Tobramycin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mkd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 Biopsies</a:t>
                      </a:r>
                    </a:p>
                  </a:txBody>
                  <a:tcPr marL="7706" marR="7706" marT="770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3a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Casts; Needle track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inflamm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&amp;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hemor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900" b="1" i="0" u="none" strike="noStrike" dirty="0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PLUS Tubular Dilatation Gr 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956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794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Kim1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Opn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3b</a:t>
                      </a: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Casts; Needle track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inflamm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&amp;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hemor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900" b="1" i="0" u="none" strike="noStrike" dirty="0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PLUS Tubular Dilatation Gr 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Tubular </a:t>
                      </a:r>
                      <a:r>
                        <a:rPr lang="en-US" sz="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Degener</a:t>
                      </a:r>
                      <a:r>
                        <a:rPr lang="en-US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  </a:t>
                      </a: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 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BLQ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1921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6555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59.0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234.6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66.2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Kim1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</a:t>
                      </a: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</a:t>
                      </a:r>
                    </a:p>
                  </a:txBody>
                  <a:tcPr marL="7706" marR="7706" marT="77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Opn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7706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68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2469</Words>
  <Application>Microsoft Office PowerPoint</Application>
  <PresentationFormat>On-screen Show (4:3)</PresentationFormat>
  <Paragraphs>780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Acrobat Document</vt:lpstr>
      <vt:lpstr>SPW 10.0 Graph</vt:lpstr>
      <vt:lpstr>Identification, Application and Regulatory Qualification of New Translational Kidney Biomarkers for Improved Safety Assessment in Drug Development  </vt:lpstr>
      <vt:lpstr>EMA &amp; FDA - 2008 CPath PSTC Receives Favorable Qualification Decisions</vt:lpstr>
      <vt:lpstr>Slide 3</vt:lpstr>
      <vt:lpstr>Slide 4</vt:lpstr>
      <vt:lpstr>Urinary Kidney Biomarkers are more Sensitive than BUN and sCr in a 2-wk NPAA Rat Toxicity Study </vt:lpstr>
      <vt:lpstr>Kidney Biomarker Performance in 12 Rat Studies:  Kim-1 is superior to Serum Creatinine</vt:lpstr>
      <vt:lpstr>Slide 7</vt:lpstr>
      <vt:lpstr>Summary of Biomarker Performance in 9 Sensitivity and 10 Specificity Studies in Rats</vt:lpstr>
      <vt:lpstr>14 Day Tobramycin Biomarker Study in 6 Rhesus Monkeys +/- Biopsies</vt:lpstr>
      <vt:lpstr>Slide 10</vt:lpstr>
      <vt:lpstr>FNIH BC/ CPath PSTC  Kidney Translational Safety Biomarker Clinical Qualification Project</vt:lpstr>
      <vt:lpstr>Prospective Trials Design</vt:lpstr>
      <vt:lpstr>Learning Phase Data Summary: 8 Selected Urinary Biomarkers Show Improved Sensitivity Over sCr to Identify Patients Exposed to Cisplatin</vt:lpstr>
      <vt:lpstr>Increases in Sensitivity while Maintaining Specificity</vt:lpstr>
      <vt:lpstr>Slide 15</vt:lpstr>
      <vt:lpstr>A Progressive Clinical Qualification Framework for Translational Safety Biomarkers</vt:lpstr>
      <vt:lpstr>A Limited Context of Use Proposal </vt:lpstr>
      <vt:lpstr>Slide 18</vt:lpstr>
      <vt:lpstr>What about “Translation” to  Lead Op and even Lead ID Applications?</vt:lpstr>
      <vt:lpstr>Slide 20</vt:lpstr>
    </vt:vector>
  </TitlesOfParts>
  <Company>AIM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tmiller</cp:lastModifiedBy>
  <cp:revision>42</cp:revision>
  <cp:lastPrinted>2015-10-14T14:24:03Z</cp:lastPrinted>
  <dcterms:created xsi:type="dcterms:W3CDTF">2013-11-26T16:44:00Z</dcterms:created>
  <dcterms:modified xsi:type="dcterms:W3CDTF">2015-11-18T19:05:47Z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416422982</vt:i4>
  </property>
  <property fmtid="{D5CDD505-2E9C-101B-9397-08002B2CF9AE}" pid="3" name="_NewReviewCycle">
    <vt:lpwstr/>
  </property>
  <property fmtid="{D5CDD505-2E9C-101B-9397-08002B2CF9AE}" pid="4" name="_EmailSubject">
    <vt:lpwstr>FutureTox III Preparations</vt:lpwstr>
  </property>
  <property fmtid="{D5CDD505-2E9C-101B-9397-08002B2CF9AE}" pid="5" name="_AuthorEmail">
    <vt:lpwstr>frank_sistare@merck.com</vt:lpwstr>
  </property>
  <property fmtid="{D5CDD505-2E9C-101B-9397-08002B2CF9AE}" pid="6" name="_AuthorEmailDisplayName">
    <vt:lpwstr>Sistare, Frank D.</vt:lpwstr>
  </property>
</Properties>
</file>